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84" r:id="rId2"/>
    <p:sldId id="283" r:id="rId3"/>
    <p:sldId id="290" r:id="rId4"/>
    <p:sldId id="291" r:id="rId5"/>
    <p:sldId id="286" r:id="rId6"/>
    <p:sldId id="287" r:id="rId7"/>
    <p:sldId id="289" r:id="rId8"/>
    <p:sldId id="292" r:id="rId9"/>
    <p:sldId id="293" r:id="rId10"/>
    <p:sldId id="306" r:id="rId11"/>
    <p:sldId id="294" r:id="rId12"/>
    <p:sldId id="308" r:id="rId13"/>
    <p:sldId id="309" r:id="rId14"/>
    <p:sldId id="310" r:id="rId15"/>
    <p:sldId id="312" r:id="rId16"/>
    <p:sldId id="313" r:id="rId17"/>
    <p:sldId id="314" r:id="rId18"/>
    <p:sldId id="322" r:id="rId19"/>
    <p:sldId id="320" r:id="rId20"/>
    <p:sldId id="323" r:id="rId21"/>
    <p:sldId id="324" r:id="rId22"/>
    <p:sldId id="325" r:id="rId23"/>
    <p:sldId id="326" r:id="rId24"/>
    <p:sldId id="327" r:id="rId25"/>
    <p:sldId id="304" r:id="rId26"/>
  </p:sldIdLst>
  <p:sldSz cx="9144000" cy="5143500" type="screen16x9"/>
  <p:notesSz cx="6669088" cy="9872663"/>
  <p:defaultTextStyle>
    <a:defPPr>
      <a:defRPr lang="hu-HU"/>
    </a:defPPr>
    <a:lvl1pPr algn="l" defTabSz="815975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07988" indent="49213" algn="l" defTabSz="815975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815975" indent="98425" algn="l" defTabSz="815975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223963" indent="147638" algn="l" defTabSz="815975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631950" indent="196850" algn="l" defTabSz="815975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9" autoAdjust="0"/>
    <p:restoredTop sz="69907" autoAdjust="0"/>
  </p:normalViewPr>
  <p:slideViewPr>
    <p:cSldViewPr>
      <p:cViewPr>
        <p:scale>
          <a:sx n="100" d="100"/>
          <a:sy n="100" d="100"/>
        </p:scale>
        <p:origin x="-1944" y="-10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9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81635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81635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1626C6-C260-433C-9693-F134B155F9A8}" type="datetimeFigureOut">
              <a:rPr lang="hu-HU"/>
              <a:pPr>
                <a:defRPr/>
              </a:pPr>
              <a:t>2018.11.14.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81635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77825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81635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F3905E-ADDD-463C-8EFD-3F76239FB19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14994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81635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81635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9624557-9100-45E3-8280-28DDB1CD4B37}" type="datetimeFigureOut">
              <a:rPr lang="en-US"/>
              <a:pPr>
                <a:defRPr/>
              </a:pPr>
              <a:t>11/14/2018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863" y="739775"/>
            <a:ext cx="6583362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/>
              <a:t>Click to edit Master text styles</a:t>
            </a:r>
          </a:p>
          <a:p>
            <a:pPr lvl="1"/>
            <a:r>
              <a:rPr lang="hu-HU" noProof="0"/>
              <a:t>Second level</a:t>
            </a:r>
          </a:p>
          <a:p>
            <a:pPr lvl="2"/>
            <a:r>
              <a:rPr lang="hu-HU" noProof="0"/>
              <a:t>Third level</a:t>
            </a:r>
          </a:p>
          <a:p>
            <a:pPr lvl="3"/>
            <a:r>
              <a:rPr lang="hu-HU" noProof="0"/>
              <a:t>Fourth level</a:t>
            </a:r>
          </a:p>
          <a:p>
            <a:pPr lvl="4"/>
            <a:r>
              <a:rPr lang="hu-H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81635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81635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2828455-A0C0-484D-BAF9-345DDD4B2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iakép hely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smtClean="0"/>
          </a:p>
        </p:txBody>
      </p:sp>
      <p:sp>
        <p:nvSpPr>
          <p:cNvPr id="22531" name="Dia számának hely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15975" fontAlgn="base">
              <a:spcBef>
                <a:spcPct val="0"/>
              </a:spcBef>
              <a:spcAft>
                <a:spcPct val="0"/>
              </a:spcAft>
              <a:defRPr/>
            </a:pPr>
            <a:fld id="{24F6B6E2-99F3-4380-9E75-D2836F880E04}" type="slidenum">
              <a:rPr lang="en-US"/>
              <a:pPr defTabSz="815975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iakép hely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smtClean="0"/>
          </a:p>
        </p:txBody>
      </p:sp>
      <p:sp>
        <p:nvSpPr>
          <p:cNvPr id="24579" name="Dia számának hely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15975" fontAlgn="base">
              <a:spcBef>
                <a:spcPct val="0"/>
              </a:spcBef>
              <a:spcAft>
                <a:spcPct val="0"/>
              </a:spcAft>
              <a:defRPr/>
            </a:pPr>
            <a:fld id="{A4620CDB-F24B-4F86-B2EE-26CC72A16895}" type="slidenum">
              <a:rPr lang="en-US"/>
              <a:pPr defTabSz="815975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iakép hely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smtClean="0"/>
          </a:p>
        </p:txBody>
      </p:sp>
      <p:sp>
        <p:nvSpPr>
          <p:cNvPr id="26627" name="Dia számának hely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15975" fontAlgn="base">
              <a:spcBef>
                <a:spcPct val="0"/>
              </a:spcBef>
              <a:spcAft>
                <a:spcPct val="0"/>
              </a:spcAft>
              <a:defRPr/>
            </a:pPr>
            <a:fld id="{D8BD7535-C203-4FB3-A967-4AE116BAA098}" type="slidenum">
              <a:rPr lang="en-US"/>
              <a:pPr defTabSz="815975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Diakép hely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4450" y="739775"/>
            <a:ext cx="6580188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smtClean="0"/>
          </a:p>
        </p:txBody>
      </p:sp>
      <p:sp>
        <p:nvSpPr>
          <p:cNvPr id="33795" name="Dia számának hely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15975" fontAlgn="base">
              <a:spcBef>
                <a:spcPct val="0"/>
              </a:spcBef>
              <a:spcAft>
                <a:spcPct val="0"/>
              </a:spcAft>
              <a:defRPr/>
            </a:pPr>
            <a:fld id="{93EAEE19-DA92-4169-9E6F-DF687498B7E1}" type="slidenum">
              <a:rPr lang="en-US"/>
              <a:pPr defTabSz="815975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DAF67E9-FF57-4D23-B2C4-5DFBEFB65554}" type="datetimeFigureOut">
              <a:rPr lang="hu-HU"/>
              <a:pPr>
                <a:defRPr/>
              </a:pPr>
              <a:t>2018.11.14.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69F8F5-D471-4C95-B098-C89717F64C4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1597826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8" y="2914651"/>
            <a:ext cx="6400801" cy="131444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EABC7BC-5507-455A-8915-CF68A1A678C7}" type="datetimeFigureOut">
              <a:rPr lang="hu-HU"/>
              <a:pPr>
                <a:defRPr/>
              </a:pPr>
              <a:t>2018.11.14.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711215D-E5AF-4495-9488-638156AABCF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6187489-0CBB-477B-911C-7D489BC77AAF}" type="datetimeFigureOut">
              <a:rPr lang="hu-HU"/>
              <a:pPr>
                <a:defRPr/>
              </a:pPr>
              <a:t>2018.11.14.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CDCFF64-D2DD-467E-A883-2B9A7F2452D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9339214-ADDB-4491-BC0F-F34E421A6FEA}" type="datetimeFigureOut">
              <a:rPr lang="hu-HU"/>
              <a:pPr>
                <a:defRPr/>
              </a:pPr>
              <a:t>2018.11.14.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A697176-D471-4930-B5C5-D5AC561809F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1587B31-FC09-4928-AD8D-34A5149A1224}" type="datetimeFigureOut">
              <a:rPr lang="hu-HU"/>
              <a:pPr>
                <a:defRPr/>
              </a:pPr>
              <a:t>2018.11.14.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EC4838C-2AED-45F6-A9C1-786010ED05A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E9A24A7-DEBB-48A6-B850-12C5CF603A70}" type="datetimeFigureOut">
              <a:rPr lang="hu-HU"/>
              <a:pPr>
                <a:defRPr/>
              </a:pPr>
              <a:t>2018.11.14.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9BF7720-4338-466E-B555-2ACABABFE29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7C861C1-0C92-47EB-AC28-338312DD7D4E}" type="datetimeFigureOut">
              <a:rPr lang="hu-HU"/>
              <a:pPr>
                <a:defRPr/>
              </a:pPr>
              <a:t>2018.11.14.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AF2CA6F-4BFB-41EF-9A39-F22CDD0D613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BBE5B0F-9301-40BD-B34A-3B9B6287B360}" type="datetimeFigureOut">
              <a:rPr lang="hu-HU"/>
              <a:pPr>
                <a:defRPr/>
              </a:pPr>
              <a:t>2018.11.14.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EDDD204-3355-46F4-829A-032F77F6C89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71B1813-34E6-4473-889D-9990F84B2B5B}" type="datetimeFigureOut">
              <a:rPr lang="hu-HU"/>
              <a:pPr>
                <a:defRPr/>
              </a:pPr>
              <a:t>2018.11.14.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467969D-302C-430A-A9BA-F207C513DF8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80F5D53-B280-4160-AE36-1C59FD8ABA57}" type="datetimeFigureOut">
              <a:rPr lang="hu-HU"/>
              <a:pPr>
                <a:defRPr/>
              </a:pPr>
              <a:t>2018.11.14.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defTabSz="816358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AE7BD7F-E32D-493B-96F0-D121C23D259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Kép 6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ar.h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ur-lex.europa.eu/legal-content/HU/TXT/PDF/?uri=CELEX:02013R1307-20150603&amp;amp;qid=1460367240313&amp;amp;from=H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ur-lex.europa.eu/legal-content/HU/TXT/PDF/?uri=CELEX:02013R1305-20150523&amp;amp;qid=1460367361704&amp;amp;from=H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ur-lex.europa.eu/legal-content/HU/TXT/PDF/?uri=CELEX:02014R0809-20160101&amp;amp;qid=1460366612137&amp;amp;from=H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eur-lex.europa.eu/legal-content/HU/TXT/PDF/?uri=CELEX:32014R0640&amp;amp;rid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Kép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4563" y="0"/>
            <a:ext cx="1849437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Cím 1"/>
          <p:cNvSpPr txBox="1">
            <a:spLocks/>
          </p:cNvSpPr>
          <p:nvPr/>
        </p:nvSpPr>
        <p:spPr bwMode="auto">
          <a:xfrm>
            <a:off x="468313" y="1635125"/>
            <a:ext cx="77724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914400">
              <a:lnSpc>
                <a:spcPct val="80000"/>
              </a:lnSpc>
            </a:pPr>
            <a:r>
              <a:rPr lang="hu-HU" sz="2800">
                <a:solidFill>
                  <a:srgbClr val="006633"/>
                </a:solidFill>
                <a:latin typeface="Trebuchet MS" pitchFamily="34" charset="0"/>
              </a:rPr>
              <a:t>Állattartásra vonatkozó JFGK előírások teljesítése</a:t>
            </a:r>
            <a:endParaRPr lang="hu-HU" sz="400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15363" name="Cím 1"/>
          <p:cNvSpPr txBox="1">
            <a:spLocks/>
          </p:cNvSpPr>
          <p:nvPr/>
        </p:nvSpPr>
        <p:spPr bwMode="auto">
          <a:xfrm>
            <a:off x="684213" y="3076575"/>
            <a:ext cx="77724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636" tIns="40819" rIns="81636" bIns="40819" anchor="ctr"/>
          <a:lstStyle/>
          <a:p>
            <a:pPr algn="ctr">
              <a:lnSpc>
                <a:spcPct val="80000"/>
              </a:lnSpc>
            </a:pPr>
            <a:r>
              <a:rPr lang="hu-HU" sz="1500" b="1">
                <a:solidFill>
                  <a:srgbClr val="006633"/>
                </a:solidFill>
                <a:latin typeface="Trebuchet MS" pitchFamily="34" charset="0"/>
              </a:rPr>
              <a:t>Németh Csaba</a:t>
            </a:r>
            <a:endParaRPr lang="hu-HU" sz="150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323850" y="269875"/>
            <a:ext cx="4462463" cy="430213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0" y="4156075"/>
            <a:ext cx="9144000" cy="1077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6150" y="4283075"/>
            <a:ext cx="7267575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ím 1"/>
          <p:cNvSpPr>
            <a:spLocks noGrp="1"/>
          </p:cNvSpPr>
          <p:nvPr>
            <p:ph type="ctrTitle"/>
          </p:nvPr>
        </p:nvSpPr>
        <p:spPr bwMode="auto">
          <a:xfrm>
            <a:off x="250825" y="123825"/>
            <a:ext cx="7916863" cy="1008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hu-HU" sz="2200" b="1" smtClean="0">
                <a:solidFill>
                  <a:srgbClr val="006600"/>
                </a:solidFill>
              </a:rPr>
              <a:t>JFGK 4, 5: ÉLELMISZER-BIZTONSÁG, EGYES HORMON- VAGY TIREOSZTATIKUS HATÁSÚ ANYAGOKRA ÉS A BÉTA-ANTAGONISTÁKRA VONATKOZÓ FELHASZNÁLÁSI TILALOM</a:t>
            </a:r>
            <a:r>
              <a:rPr lang="hu-HU" sz="4000" smtClean="0">
                <a:solidFill>
                  <a:srgbClr val="006600"/>
                </a:solidFill>
              </a:rPr>
              <a:t/>
            </a:r>
            <a:br>
              <a:rPr lang="hu-HU" sz="4000" smtClean="0">
                <a:solidFill>
                  <a:srgbClr val="006600"/>
                </a:solidFill>
              </a:rPr>
            </a:br>
            <a:endParaRPr lang="hu-HU" sz="4000" smtClean="0">
              <a:solidFill>
                <a:srgbClr val="006600"/>
              </a:solidFill>
            </a:endParaRPr>
          </a:p>
        </p:txBody>
      </p:sp>
      <p:sp>
        <p:nvSpPr>
          <p:cNvPr id="27650" name="Cím 1"/>
          <p:cNvSpPr txBox="1">
            <a:spLocks/>
          </p:cNvSpPr>
          <p:nvPr/>
        </p:nvSpPr>
        <p:spPr bwMode="auto">
          <a:xfrm>
            <a:off x="684213" y="2355850"/>
            <a:ext cx="77724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636" tIns="40819" rIns="81636" bIns="40819" anchor="ctr"/>
          <a:lstStyle/>
          <a:p>
            <a:pPr algn="ctr"/>
            <a:endParaRPr lang="hu-HU" sz="2000">
              <a:solidFill>
                <a:srgbClr val="006633"/>
              </a:solidFill>
              <a:latin typeface="Titillium"/>
            </a:endParaRPr>
          </a:p>
        </p:txBody>
      </p:sp>
      <p:sp>
        <p:nvSpPr>
          <p:cNvPr id="27651" name="Cím 1"/>
          <p:cNvSpPr txBox="1">
            <a:spLocks/>
          </p:cNvSpPr>
          <p:nvPr/>
        </p:nvSpPr>
        <p:spPr bwMode="auto">
          <a:xfrm>
            <a:off x="323850" y="4587875"/>
            <a:ext cx="77771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636" tIns="40819" rIns="81636" bIns="40819" anchor="ctr"/>
          <a:lstStyle/>
          <a:p>
            <a:pPr algn="ctr"/>
            <a:endParaRPr lang="hu-HU" sz="1200">
              <a:solidFill>
                <a:srgbClr val="FFFFFF"/>
              </a:solidFill>
              <a:latin typeface="Titillium"/>
            </a:endParaRPr>
          </a:p>
        </p:txBody>
      </p:sp>
      <p:grpSp>
        <p:nvGrpSpPr>
          <p:cNvPr id="27652" name="Csoportba foglalás 9"/>
          <p:cNvGrpSpPr>
            <a:grpSpLocks/>
          </p:cNvGrpSpPr>
          <p:nvPr/>
        </p:nvGrpSpPr>
        <p:grpSpPr bwMode="auto">
          <a:xfrm>
            <a:off x="0" y="4011613"/>
            <a:ext cx="9144000" cy="1131887"/>
            <a:chOff x="0" y="4011910"/>
            <a:chExt cx="9144000" cy="1131590"/>
          </a:xfrm>
        </p:grpSpPr>
        <p:sp>
          <p:nvSpPr>
            <p:cNvPr id="11" name="Téglalap 10"/>
            <p:cNvSpPr/>
            <p:nvPr/>
          </p:nvSpPr>
          <p:spPr>
            <a:xfrm>
              <a:off x="0" y="4011910"/>
              <a:ext cx="9144000" cy="1131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1635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dirty="0"/>
                <a:t>Csoportos tájékoztatókhoz aktualizált </a:t>
              </a:r>
              <a:r>
                <a:rPr lang="hu-HU" dirty="0" err="1"/>
                <a:t>ppt-k</a:t>
              </a:r>
              <a:r>
                <a:rPr lang="hu-HU" dirty="0"/>
                <a:t> bekérése</a:t>
              </a:r>
            </a:p>
          </p:txBody>
        </p:sp>
        <p:pic>
          <p:nvPicPr>
            <p:cNvPr id="27655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3382" y="4192588"/>
              <a:ext cx="7267575" cy="950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653" name="Rectangle 11"/>
          <p:cNvSpPr>
            <a:spLocks noChangeArrowheads="1"/>
          </p:cNvSpPr>
          <p:nvPr/>
        </p:nvSpPr>
        <p:spPr bwMode="auto">
          <a:xfrm>
            <a:off x="179388" y="1203325"/>
            <a:ext cx="8748712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14400">
              <a:buFontTx/>
              <a:buChar char="•"/>
            </a:pPr>
            <a:r>
              <a:rPr lang="hu-HU">
                <a:solidFill>
                  <a:srgbClr val="006600"/>
                </a:solidFill>
              </a:rPr>
              <a:t> </a:t>
            </a:r>
            <a:r>
              <a:rPr lang="hu-HU" sz="1800">
                <a:solidFill>
                  <a:srgbClr val="006600"/>
                </a:solidFill>
              </a:rPr>
              <a:t>Szarvasmarha, sertés, juh, kecske, ló, nyúl, valamint a baromfifajok tartóira érintettek</a:t>
            </a:r>
          </a:p>
          <a:p>
            <a:pPr algn="just" defTabSz="914400">
              <a:buFontTx/>
              <a:buChar char="•"/>
            </a:pPr>
            <a:r>
              <a:rPr lang="hu-HU" sz="1800">
                <a:solidFill>
                  <a:srgbClr val="006600"/>
                </a:solidFill>
              </a:rPr>
              <a:t> A vizsgálat a jogszabályban meghatározott tiltott anyagok használatára, a tiltott anyaggal                     kezelt haszonállatok forgalomba hozatalára vonatkozik</a:t>
            </a:r>
          </a:p>
          <a:p>
            <a:pPr algn="just" defTabSz="914400">
              <a:buFontTx/>
              <a:buChar char="•"/>
            </a:pPr>
            <a:r>
              <a:rPr lang="hu-HU" sz="1800">
                <a:solidFill>
                  <a:srgbClr val="006600"/>
                </a:solidFill>
              </a:rPr>
              <a:t> A jogszabályban megengedett (kivételes) kezelés esetén szabályok betartása, dokumentáció</a:t>
            </a:r>
          </a:p>
          <a:p>
            <a:pPr algn="just" defTabSz="914400">
              <a:buFontTx/>
              <a:buChar char="•"/>
            </a:pPr>
            <a:r>
              <a:rPr lang="hu-HU" sz="1800">
                <a:solidFill>
                  <a:srgbClr val="006600"/>
                </a:solidFill>
              </a:rPr>
              <a:t> Élelemezés-egészségügyi várakozási időt betartása az állatok és termékeik forgalomba hozatala előtt.</a:t>
            </a:r>
          </a:p>
          <a:p>
            <a:pPr algn="just" defTabSz="914400">
              <a:buFontTx/>
              <a:buChar char="•"/>
            </a:pPr>
            <a:r>
              <a:rPr lang="hu-HU" sz="1800">
                <a:solidFill>
                  <a:srgbClr val="006600"/>
                </a:solidFill>
              </a:rPr>
              <a:t> Tilos a tireosztatikus anyagok, stilbének, stilbén származékok, sóik és észtereik, a 17-ß-ösztradiol és észterei, ß-agonisták, ösztrogén hatású anyagok, androgén hatású anyagok, gesztagén  hatású anyagok használata.</a:t>
            </a:r>
            <a:endParaRPr lang="hu-H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artalom helye 3"/>
          <p:cNvSpPr>
            <a:spLocks noGrp="1"/>
          </p:cNvSpPr>
          <p:nvPr>
            <p:ph idx="1"/>
          </p:nvPr>
        </p:nvSpPr>
        <p:spPr bwMode="auto">
          <a:xfrm>
            <a:off x="468313" y="627063"/>
            <a:ext cx="7869237" cy="35290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sertés ENAR (sertések Egységes Nyilvántartási és Azonosítási Rendszere) egy európai uniós és hazai jogszabályokon alapuló országos számítógépes nyilvántartási rendszer.</a:t>
            </a:r>
          </a:p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Jelölés</a:t>
            </a:r>
          </a:p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Szállítólevél kiállítása</a:t>
            </a:r>
          </a:p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Állatmozgások bejelentése az országos adatbázis felé</a:t>
            </a:r>
          </a:p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Szállításokkal, a füljelzőkkel és a nyomtatványokkal kapcsolatos információk nyilvántartása</a:t>
            </a:r>
          </a:p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Állatmozgás- és sertésnyilvántartás tenyészetben történő vezetése (elektronikus, papír alapú)</a:t>
            </a:r>
          </a:p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szükséges információk és adatokat hozzáférhetőek hatósági ellenőrzés esetén</a:t>
            </a:r>
          </a:p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Tenyésztési események bejelentése állatjóléti támogatás feltétele (szaporítás, ellés, malacszám, koca és kan egyedi jelölés</a:t>
            </a:r>
          </a:p>
          <a:p>
            <a:pPr eaLnBrk="1" hangingPunct="1"/>
            <a:endParaRPr lang="hu-HU" sz="1600" smtClean="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29700" name="Cím 1"/>
          <p:cNvSpPr txBox="1">
            <a:spLocks/>
          </p:cNvSpPr>
          <p:nvPr/>
        </p:nvSpPr>
        <p:spPr bwMode="auto">
          <a:xfrm>
            <a:off x="323850" y="268288"/>
            <a:ext cx="74882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200" b="1">
                <a:solidFill>
                  <a:srgbClr val="006600"/>
                </a:solidFill>
                <a:latin typeface="Calibri" pitchFamily="34" charset="0"/>
              </a:rPr>
              <a:t>JFGK 6: A SERTÉSEK AZONOSÍTÁSA ÉS NYILVÁNTARTÁSA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artalom helye 3"/>
          <p:cNvSpPr>
            <a:spLocks noGrp="1"/>
          </p:cNvSpPr>
          <p:nvPr>
            <p:ph idx="4294967295"/>
          </p:nvPr>
        </p:nvSpPr>
        <p:spPr bwMode="auto">
          <a:xfrm>
            <a:off x="0" y="484188"/>
            <a:ext cx="8516938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szarvasmarha ENAR (Egységes Nyilvántartási és Azonosítási Rendszer) egy országos számítógépes nyilvántartás, amelynek rendeltetése minden magyarországi szarvasmarhaféle egyedeinek, valamint azok tartózkodási helyének nyilvántartása. </a:t>
            </a: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tenyészetbe, illetve az onnan kifelé irányuló valamennyi állatmozgást, az állatok gazdaságban történő születését, illetőleg kiesését, továbbá ezen események idő- pontját be kell jelenteni.</a:t>
            </a: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tenyészetben lévő szarvasmarhafélékről az előírtaknak megfelelően állomány-nyilvántartást kell vezetni. A nyilvántartás adatait legalább három évig, illetve a három éven belül indított tartás esetén a tartás kezdetéig visszamenőleg kell megőrizni.</a:t>
            </a: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Minden Magyarországon született szarvasmarhafélét mindkét fülben, a NÉBIH által engedélyezett füljelzővel kell megjelölni. Az állatok jelölését a borjú születését követő húsz napon belül kell elvégezni. Amennyiben az egyed a születésétől számított húsz napon belül elhagyja a tenyészetet, akkor a jelölést a tenyészet elhagyása előtt meg kell tenni. </a:t>
            </a:r>
          </a:p>
          <a:p>
            <a:pPr eaLnBrk="1" hangingPunct="1"/>
            <a:endParaRPr lang="hu-HU" sz="1600" smtClean="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30724" name="Cím 1"/>
          <p:cNvSpPr txBox="1">
            <a:spLocks/>
          </p:cNvSpPr>
          <p:nvPr/>
        </p:nvSpPr>
        <p:spPr bwMode="auto">
          <a:xfrm>
            <a:off x="323850" y="123825"/>
            <a:ext cx="74882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000" b="1">
                <a:solidFill>
                  <a:srgbClr val="006600"/>
                </a:solidFill>
                <a:latin typeface="Calibri" pitchFamily="34" charset="0"/>
              </a:rPr>
              <a:t>JFGK 7: A SZARVASMARHÁK AZONOSÍTÁSA ÉS NYILVÁNTARTÁSA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artalom helye 3"/>
          <p:cNvSpPr>
            <a:spLocks noGrp="1"/>
          </p:cNvSpPr>
          <p:nvPr>
            <p:ph idx="4294967295"/>
          </p:nvPr>
        </p:nvSpPr>
        <p:spPr bwMode="auto">
          <a:xfrm>
            <a:off x="0" y="555625"/>
            <a:ext cx="8516938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tenyészet bejelentési kötelezettség, önálló és megyei körzetbe sorolt, tartási hely bejelentés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tenyészet kapacitás adatai (istálló, karám, kifutó)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megyei körzet – körzeti kapcsolattartó állatorvos (Megyei Kormányhivatal által kijelölve)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önálló tenyészet – ENAR felelős (tartó megbízottja, vagy maga a tartó)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füljelző megrendelés (papír alapon, weben)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állatjelölés (határidők, jelölést követő 7 nap, jelölés 20 nap)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események bejelentése (jelölés, állatmozgás – papír alapon, weben)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három részes marhalevél kiállítás (kikerülés, kiesés, bekerülés, export)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 határidők betartása ( megyei körzet 3 nap-4 nap, önálló 7 nap)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átkötések, állatmozgások esetén állatorvosi bizonyítvány használata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ENAR esemény bejelentése kapcsolattartó állatorvosnak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marhalevél kiállítás központi rendszerből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állomány nyilvántartó (enar.hu, ügyfélkapu)</a:t>
            </a:r>
          </a:p>
          <a:p>
            <a:pPr eaLnBrk="1" hangingPunct="1"/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késve bejelentett események (enar.hu, ügyfélkapu) megyei körzetbe sorolt tenyészet tartója is</a:t>
            </a:r>
            <a:endParaRPr lang="hu-HU" sz="1400" smtClean="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31748" name="Cím 1"/>
          <p:cNvSpPr txBox="1">
            <a:spLocks/>
          </p:cNvSpPr>
          <p:nvPr/>
        </p:nvSpPr>
        <p:spPr bwMode="auto">
          <a:xfrm>
            <a:off x="323850" y="123825"/>
            <a:ext cx="74882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000" b="1">
                <a:solidFill>
                  <a:srgbClr val="006600"/>
                </a:solidFill>
                <a:latin typeface="Calibri" pitchFamily="34" charset="0"/>
              </a:rPr>
              <a:t>JFGK 7: A SZARVASMARHÁK AZONOSÍTÁSA ÉS NYILVÁNTARTÁSA</a:t>
            </a:r>
            <a:endParaRPr lang="hu-HU" sz="2000" b="1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artalom helye 3"/>
          <p:cNvSpPr>
            <a:spLocks noGrp="1"/>
          </p:cNvSpPr>
          <p:nvPr>
            <p:ph idx="4294967295"/>
          </p:nvPr>
        </p:nvSpPr>
        <p:spPr bwMode="auto">
          <a:xfrm>
            <a:off x="179388" y="555625"/>
            <a:ext cx="8337550" cy="35274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Állomány-nyilvántartó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hu-HU" sz="1400" smtClean="0">
              <a:solidFill>
                <a:srgbClr val="006600"/>
              </a:solidFill>
              <a:latin typeface="Trebuchet MS" pitchFamily="34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hu-HU" sz="1400" smtClean="0">
              <a:solidFill>
                <a:srgbClr val="006600"/>
              </a:solidFill>
              <a:latin typeface="Trebuchet MS" pitchFamily="34" charset="0"/>
            </a:endParaRPr>
          </a:p>
          <a:p>
            <a:pPr eaLnBrk="1" hangingPunct="1"/>
            <a:endParaRPr lang="hu-HU" sz="1600" smtClean="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32772" name="Cím 1"/>
          <p:cNvSpPr txBox="1">
            <a:spLocks/>
          </p:cNvSpPr>
          <p:nvPr/>
        </p:nvSpPr>
        <p:spPr bwMode="auto">
          <a:xfrm>
            <a:off x="323850" y="123825"/>
            <a:ext cx="74882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000" b="1">
                <a:solidFill>
                  <a:srgbClr val="006600"/>
                </a:solidFill>
                <a:latin typeface="Calibri" pitchFamily="34" charset="0"/>
              </a:rPr>
              <a:t>JFGK 7: A SZARVASMARHÁK AZONOSÍTÁSA ÉS NYILVÁNTARTÁSA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>
              <a:solidFill>
                <a:srgbClr val="006633"/>
              </a:solidFill>
              <a:latin typeface="Calibri" pitchFamily="34" charset="0"/>
            </a:endParaRPr>
          </a:p>
        </p:txBody>
      </p:sp>
      <p:pic>
        <p:nvPicPr>
          <p:cNvPr id="32773" name="image13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842963"/>
            <a:ext cx="6519862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4192588"/>
            <a:ext cx="7221537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artalom helye 3"/>
          <p:cNvSpPr>
            <a:spLocks noGrp="1"/>
          </p:cNvSpPr>
          <p:nvPr>
            <p:ph idx="4294967295"/>
          </p:nvPr>
        </p:nvSpPr>
        <p:spPr bwMode="auto">
          <a:xfrm>
            <a:off x="0" y="700088"/>
            <a:ext cx="8516938" cy="3671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Hozzáférés a szarvasmarha ENAR adataihoz, felelősségvállaló személyéhez kötött események</a:t>
            </a: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</a:t>
            </a:r>
            <a:r>
              <a:rPr lang="hu-HU" sz="1600" smtClean="0">
                <a:solidFill>
                  <a:srgbClr val="006600"/>
                </a:solidFill>
                <a:latin typeface="Trebuchet MS" pitchFamily="34" charset="0"/>
                <a:hlinkClick r:id="rId3"/>
              </a:rPr>
              <a:t>www.enar.hu </a:t>
            </a:r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internetes portálon, valamint a NÉBIH Navigátor nevű mobiltelefonos applikáción keresztül (csak androidos telefonokon) bárki hozzáférhet egy szarvasmarhaféle nyilvános adataihoz (ivar, születés és vágásdátuma, minősítés adatai, stb.), amennyiben ismeri a 10 jegyű ENAR számát</a:t>
            </a:r>
            <a:endParaRPr lang="hu-HU" smtClean="0">
              <a:solidFill>
                <a:srgbClr val="006600"/>
              </a:solidFill>
            </a:endParaRP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Az ENAR adatbázis az állattartónak közvetlen hozzáférést biztosít a nyilvántartott adatainak megtekintéséhez. Erre jogosultságot szerezhet felhasználónév és jelszó kérésével, de elérheti ügyfélkapun keresztül is.</a:t>
            </a: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8 hónapnál idősebb egyed bejelentéséhez szükség van a járási főállatorvos vagy az állattenyésztési hatósági főfelügyelő ellenjegyzésére.</a:t>
            </a: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Ha az egyed mindkét füléből kiesik a füljelző, akkor lehetőség van dupla füljelző rendelésre. Ebben az esetben is szükséges a járási főállatorvos vagy az állattenyésztési hatósági főfelügyelő ellenjegyzése.</a:t>
            </a:r>
          </a:p>
        </p:txBody>
      </p:sp>
      <p:sp>
        <p:nvSpPr>
          <p:cNvPr id="34820" name="Cím 1"/>
          <p:cNvSpPr txBox="1">
            <a:spLocks/>
          </p:cNvSpPr>
          <p:nvPr/>
        </p:nvSpPr>
        <p:spPr bwMode="auto">
          <a:xfrm>
            <a:off x="323850" y="123825"/>
            <a:ext cx="792003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200" b="1">
                <a:solidFill>
                  <a:srgbClr val="006600"/>
                </a:solidFill>
                <a:latin typeface="Calibri" pitchFamily="34" charset="0"/>
              </a:rPr>
              <a:t>JFGK 7: A SZARVASMARHÁK AZONOSÍTÁSA ÉS NYILVÁNTARTÁSA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artalom helye 3"/>
          <p:cNvSpPr>
            <a:spLocks noGrp="1"/>
          </p:cNvSpPr>
          <p:nvPr>
            <p:ph idx="4294967295"/>
          </p:nvPr>
        </p:nvSpPr>
        <p:spPr bwMode="auto">
          <a:xfrm>
            <a:off x="0" y="484188"/>
            <a:ext cx="8532813" cy="3816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Állategészségügyi, állattenyésztési és élelmiszerlánc-biztonsági okokból alapvető fontosságú, hogy valamennyi juh és kecske azonosítható, nyilvántartható és mozgása nyomonkövethető legyen.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Az állatokat mielőtt elhagyják a születéskori gazdaságot, de legkésőbb 6 hónapos korukig kell megjelölni. 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Születési helyükről közvetlenül hazai vágóhídra kerülő juh és kecske egyedeket két füljelzővel kell ellátni, melyek közül az egyik vonalkódot is tartalmaz. 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Élő állatként az Unión belül kereskedelembe kerülő juh és kecske egyedeket elsődleges jelölési módként elektronikus füljelzővel, másodlagos jelölési módként füljelzővel kell ellátni.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Továbbtartásra meghagyott juh és kecske egyedeket, és az Unión belüli kereskedelembe kerülő kecske egyedeket úgy kell megjelölni, hogy a bal fülébe elektronikus füljelzőt kell helyezni, az egyed jobb fülét füljelzővel kell ellátni. Az elektronikus fül- jelzőt bendőbólusz helyettesítheti. 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A továbbtartásra meghagyott, és az Unión belüli kereskedelembe nem kerülő kecske egyedeket  füljelzővel és tetoválással kell ellátni. A jobb fülbe az egyedi kód első öt, a bal fülébe pedig a második öt számjegyét kell tetoválni. Rövid fülű kecskék esetében a 10 számjegyű egyedi kódot a farokrépába kell tetoválni. </a:t>
            </a:r>
          </a:p>
          <a:p>
            <a:pPr eaLnBrk="1" hangingPunct="1"/>
            <a:endParaRPr lang="hu-HU" sz="1400" smtClean="0">
              <a:solidFill>
                <a:srgbClr val="006600"/>
              </a:solidFill>
              <a:latin typeface="Trebuchet MS" pitchFamily="34" charset="0"/>
            </a:endParaRPr>
          </a:p>
        </p:txBody>
      </p:sp>
      <p:sp>
        <p:nvSpPr>
          <p:cNvPr id="35844" name="Cím 1"/>
          <p:cNvSpPr txBox="1">
            <a:spLocks/>
          </p:cNvSpPr>
          <p:nvPr/>
        </p:nvSpPr>
        <p:spPr bwMode="auto">
          <a:xfrm>
            <a:off x="323850" y="123825"/>
            <a:ext cx="81359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200" b="1">
                <a:solidFill>
                  <a:srgbClr val="006600"/>
                </a:solidFill>
                <a:latin typeface="Calibri" pitchFamily="34" charset="0"/>
              </a:rPr>
              <a:t>JFGK 8: A JUH- ÉS KECSKEFÉLÉK AZONOSÍTÁSA ÉS NYILVÁNTARTÁSA</a:t>
            </a:r>
            <a:endParaRPr lang="hu-HU" sz="2200" b="1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artalom helye 3"/>
          <p:cNvSpPr>
            <a:spLocks noGrp="1"/>
          </p:cNvSpPr>
          <p:nvPr>
            <p:ph idx="4294967295"/>
          </p:nvPr>
        </p:nvSpPr>
        <p:spPr bwMode="auto">
          <a:xfrm>
            <a:off x="0" y="1131888"/>
            <a:ext cx="8516938" cy="28797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Kit érint a kölcsönös megfeleltetés rendszere</a:t>
            </a:r>
            <a:r>
              <a:rPr lang="hu-HU" sz="1600" smtClean="0">
                <a:solidFill>
                  <a:srgbClr val="006600"/>
                </a:solidFill>
                <a:latin typeface="Trebuchet MS" pitchFamily="34" charset="0"/>
                <a:hlinkClick r:id="rId3"/>
              </a:rPr>
              <a:t>1307/2013/EU rendelet </a:t>
            </a:r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I. melléklete szerint</a:t>
            </a:r>
          </a:p>
          <a:p>
            <a:pPr eaLnBrk="1" hangingPunct="1"/>
            <a:endParaRPr lang="hu-HU" sz="1600" smtClean="0">
              <a:solidFill>
                <a:srgbClr val="006600"/>
              </a:solidFill>
              <a:latin typeface="Trebuchet MS" pitchFamily="34" charset="0"/>
            </a:endParaRP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Termeléshez  kötött támogatások:</a:t>
            </a:r>
          </a:p>
          <a:p>
            <a:pPr eaLnBrk="1" hangingPunct="1"/>
            <a:endParaRPr lang="hu-HU" sz="1600" smtClean="0">
              <a:solidFill>
                <a:srgbClr val="006600"/>
              </a:solidFill>
              <a:latin typeface="Trebuchet MS" pitchFamily="34" charset="0"/>
            </a:endParaRP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anyajuh tartás támogatása</a:t>
            </a: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anyatehén tartás támogatása</a:t>
            </a: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hízottbika-tartás támogatása</a:t>
            </a:r>
          </a:p>
          <a:p>
            <a:pPr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tejhasznú tehéntartás támogatása</a:t>
            </a:r>
          </a:p>
          <a:p>
            <a:pPr eaLnBrk="1" hangingPunct="1"/>
            <a:endParaRPr lang="hu-HU" sz="1600" smtClean="0">
              <a:solidFill>
                <a:srgbClr val="006600"/>
              </a:solidFill>
              <a:latin typeface="Trebuchet MS" pitchFamily="34" charset="0"/>
            </a:endParaRPr>
          </a:p>
          <a:p>
            <a:pPr eaLnBrk="1" hangingPunct="1"/>
            <a:endParaRPr lang="hu-HU" sz="1400" smtClean="0">
              <a:solidFill>
                <a:srgbClr val="006600"/>
              </a:solidFill>
              <a:latin typeface="Trebuchet MS" pitchFamily="34" charset="0"/>
            </a:endParaRPr>
          </a:p>
        </p:txBody>
      </p:sp>
      <p:sp>
        <p:nvSpPr>
          <p:cNvPr id="36868" name="Cím 1"/>
          <p:cNvSpPr txBox="1">
            <a:spLocks/>
          </p:cNvSpPr>
          <p:nvPr/>
        </p:nvSpPr>
        <p:spPr bwMode="auto">
          <a:xfrm>
            <a:off x="250825" y="123825"/>
            <a:ext cx="75612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200" b="1">
                <a:solidFill>
                  <a:srgbClr val="006600"/>
                </a:solidFill>
                <a:latin typeface="Calibri" pitchFamily="34" charset="0"/>
              </a:rPr>
              <a:t>A KM RENDSZERHEZ KAPCSOLODÓ TÁMOGATÁSI JOGCÍMEK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563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4" name="Tartalom helye 3"/>
          <p:cNvSpPr>
            <a:spLocks noGrp="1"/>
          </p:cNvSpPr>
          <p:nvPr>
            <p:ph idx="4294967295"/>
          </p:nvPr>
        </p:nvSpPr>
        <p:spPr bwMode="auto">
          <a:xfrm>
            <a:off x="0" y="915988"/>
            <a:ext cx="8532813" cy="3168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hu-HU" sz="1800" smtClean="0">
                <a:solidFill>
                  <a:srgbClr val="006600"/>
                </a:solidFill>
                <a:latin typeface="Trebuchet MS" pitchFamily="34" charset="0"/>
                <a:hlinkClick r:id="rId3"/>
              </a:rPr>
              <a:t>1305/2013/EU rendelet </a:t>
            </a:r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21. cikke (1) bekezdésének a) és b) pontja, 28–31. cikke, 33. és 34. cikke szerint</a:t>
            </a:r>
          </a:p>
          <a:p>
            <a:pPr>
              <a:buFont typeface="Arial" charset="0"/>
              <a:buNone/>
            </a:pPr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	</a:t>
            </a:r>
          </a:p>
          <a:p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a tejágazat szerkezetátalakítását kísérő állatjóléti támogatás</a:t>
            </a:r>
          </a:p>
          <a:p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védett őshonos és a veszélyeztetett mezőgazdasági állatfajták genetikai állományának tenyésztésben történő megőrzésének támogatása</a:t>
            </a:r>
          </a:p>
          <a:p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állat genetikai erőforrások megőrzéséhez nyújtandó támogatás</a:t>
            </a:r>
          </a:p>
          <a:p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Az ellenőrzés a kérelmező mezőgazdasági tevékenységét és valamennyi mezőgazdasági területét érinti. A kölcsönös megfeleltetés kötelezettségeinek biztosításáért a támogatási kérelmet benyújtóké a felelősség</a:t>
            </a:r>
            <a:endParaRPr lang="hu-HU" sz="1400" smtClean="0">
              <a:solidFill>
                <a:srgbClr val="006600"/>
              </a:solidFill>
              <a:latin typeface="Trebuchet MS" pitchFamily="34" charset="0"/>
            </a:endParaRPr>
          </a:p>
        </p:txBody>
      </p:sp>
      <p:sp>
        <p:nvSpPr>
          <p:cNvPr id="56325" name="Cím 1"/>
          <p:cNvSpPr txBox="1">
            <a:spLocks/>
          </p:cNvSpPr>
          <p:nvPr/>
        </p:nvSpPr>
        <p:spPr bwMode="auto">
          <a:xfrm>
            <a:off x="250825" y="123825"/>
            <a:ext cx="75612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200" b="1">
                <a:solidFill>
                  <a:srgbClr val="006600"/>
                </a:solidFill>
                <a:latin typeface="Calibri" pitchFamily="34" charset="0"/>
              </a:rPr>
              <a:t>A KM RENDSZERHEZ KAPCSOLODÓ TÁMOGATÁSI JOGCÍMEK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artalom helye 3"/>
          <p:cNvSpPr>
            <a:spLocks noGrp="1"/>
          </p:cNvSpPr>
          <p:nvPr>
            <p:ph idx="4294967295"/>
          </p:nvPr>
        </p:nvSpPr>
        <p:spPr bwMode="auto">
          <a:xfrm>
            <a:off x="0" y="555625"/>
            <a:ext cx="8516938" cy="33131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KM ellenőrzéseket végrehajtó intézmények MÁK, NÉBIH a kormányhivatalok bevonásával és a megyei katasztrófavédelmi igazgatóságok segítségével évente több mint 6000 gazdálkodónál végeznek helyszíni ellenőrzést. Az tapasztalatok alapján a legnagyobb arányú meg nem felelés a HMKÁ előírásai, illetve az állatjelölés és – nyilvántartásra vonatkozó kötelezettség, a nyilvántartások vezetése esetén állt fenn.</a:t>
            </a:r>
          </a:p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Az állatjelölés és nyilvántartás, növény- és állategészségügy ellenőrzése a kormányhivatalok, valamint a katasztrófavédelmi igazgatóságok feladata.</a:t>
            </a:r>
          </a:p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sertések azonosítása és nyilvántartása (JFGK 6) kapcsán felmerülő meg nem felelések több hiányosságra vezethetők vissza. Számos esetben megállapításra került, hogy az állattartó egyáltalán nem, illetve nem a jogszabályokban előírt módon és adattartalommal vezeti az állatmozgás- és sertésnyilvántartást, valamint a regisztrált kiszállított állatok száma nem áll arányban a létszámváltozással, kocalétszámmal és a regisztrált beérkezett állatok számával. A gazdálkodó szankcionálható, amennyiben a tenyészetre vonatkozóan a szállítóleveleket az elmúlt három évre, a három éven belül indított tartás esetén a kezdetekig nem tudja bemutatni.</a:t>
            </a:r>
          </a:p>
        </p:txBody>
      </p:sp>
      <p:sp>
        <p:nvSpPr>
          <p:cNvPr id="43012" name="Cím 1"/>
          <p:cNvSpPr txBox="1">
            <a:spLocks/>
          </p:cNvSpPr>
          <p:nvPr/>
        </p:nvSpPr>
        <p:spPr bwMode="auto">
          <a:xfrm>
            <a:off x="250825" y="123825"/>
            <a:ext cx="748823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200" b="1">
                <a:solidFill>
                  <a:srgbClr val="006600"/>
                </a:solidFill>
                <a:latin typeface="Calibri" pitchFamily="34" charset="0"/>
              </a:rPr>
              <a:t>A KÖLCSÖNÖS MEGFELELTETÉS TAPASZTALATAI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16386" name="Tartalom helye 3"/>
          <p:cNvSpPr>
            <a:spLocks noGrp="1"/>
          </p:cNvSpPr>
          <p:nvPr>
            <p:ph idx="1"/>
          </p:nvPr>
        </p:nvSpPr>
        <p:spPr bwMode="auto">
          <a:xfrm>
            <a:off x="395288" y="987425"/>
            <a:ext cx="8250237" cy="31686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hu-HU" sz="2000" smtClean="0">
                <a:solidFill>
                  <a:srgbClr val="006600"/>
                </a:solidFill>
                <a:latin typeface="Trebuchet MS" pitchFamily="34" charset="0"/>
              </a:rPr>
              <a:t>A közös agrárpolitika keretei között az Uniós pénzek eléréséhez a gazdáknak számos kötelezettségek kell vállalniuk. Ezek közé tartozik a kölcsönös megfeleltetés (KM) szabályozórendszere, mely alapvető előírásokat fogalmaz meg:</a:t>
            </a:r>
          </a:p>
          <a:p>
            <a:pPr algn="just" eaLnBrk="1" hangingPunct="1"/>
            <a:r>
              <a:rPr lang="hu-HU" sz="2000" smtClean="0">
                <a:solidFill>
                  <a:srgbClr val="006600"/>
                </a:solidFill>
                <a:latin typeface="Trebuchet MS" pitchFamily="34" charset="0"/>
              </a:rPr>
              <a:t>Környezetre, éghajlatváltozásra, földterület jó mezőgazdasági és környezeti állapotára</a:t>
            </a:r>
          </a:p>
          <a:p>
            <a:pPr algn="just" eaLnBrk="1" hangingPunct="1"/>
            <a:r>
              <a:rPr lang="hu-HU" sz="2000" smtClean="0">
                <a:solidFill>
                  <a:srgbClr val="006600"/>
                </a:solidFill>
                <a:latin typeface="Trebuchet MS" pitchFamily="34" charset="0"/>
              </a:rPr>
              <a:t>Közegészségügyre, állategészségügyre, növényegészségügyre</a:t>
            </a:r>
          </a:p>
          <a:p>
            <a:pPr algn="just" eaLnBrk="1" hangingPunct="1"/>
            <a:r>
              <a:rPr lang="hu-HU" sz="2000" smtClean="0">
                <a:solidFill>
                  <a:srgbClr val="006600"/>
                </a:solidFill>
                <a:latin typeface="Trebuchet MS" pitchFamily="34" charset="0"/>
              </a:rPr>
              <a:t>Állatjólétre vonatkozóan.</a:t>
            </a:r>
          </a:p>
          <a:p>
            <a:pPr algn="just" eaLnBrk="1" hangingPunct="1"/>
            <a:r>
              <a:rPr lang="hu-HU" sz="2000" u="sng" smtClean="0">
                <a:solidFill>
                  <a:srgbClr val="006600"/>
                </a:solidFill>
                <a:latin typeface="Trebuchet MS" pitchFamily="34" charset="0"/>
              </a:rPr>
              <a:t>Célja:</a:t>
            </a:r>
            <a:r>
              <a:rPr lang="hu-HU" sz="2000" smtClean="0">
                <a:solidFill>
                  <a:srgbClr val="006600"/>
                </a:solidFill>
                <a:latin typeface="Trebuchet MS" pitchFamily="34" charset="0"/>
              </a:rPr>
              <a:t> a fenntartható mezőgazdaság megteremtése.</a:t>
            </a:r>
          </a:p>
        </p:txBody>
      </p:sp>
      <p:sp>
        <p:nvSpPr>
          <p:cNvPr id="16387" name="Cím 1"/>
          <p:cNvSpPr txBox="1">
            <a:spLocks/>
          </p:cNvSpPr>
          <p:nvPr/>
        </p:nvSpPr>
        <p:spPr bwMode="auto">
          <a:xfrm>
            <a:off x="323850" y="269875"/>
            <a:ext cx="67691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hu-HU" sz="2200" b="1">
                <a:solidFill>
                  <a:srgbClr val="006633"/>
                </a:solidFill>
                <a:latin typeface="Calibri" pitchFamily="34" charset="0"/>
              </a:rPr>
              <a:t>A KÖLCSÖNÖS MEGFELELTETÉS CÉLJA, MEGVALÓSÍTÁSA</a:t>
            </a:r>
            <a:endParaRPr lang="hu-HU" sz="2200">
              <a:solidFill>
                <a:srgbClr val="006633"/>
              </a:solidFill>
              <a:latin typeface="Trebuchet MS" pitchFamily="34" charset="0"/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011613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8" name="Tartalom helye 3"/>
          <p:cNvSpPr>
            <a:spLocks noGrp="1"/>
          </p:cNvSpPr>
          <p:nvPr>
            <p:ph idx="4294967295"/>
          </p:nvPr>
        </p:nvSpPr>
        <p:spPr bwMode="auto">
          <a:xfrm>
            <a:off x="250825" y="1203325"/>
            <a:ext cx="8266113" cy="29527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Szarvasmarhák azonosítása és nyilvántartása (JFGK 7) esetében feltárt főbb hiányosságok a következők: 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tényleges és az állomány-nyilvántartás szerinti állomány nem egyezik meg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 a határidőn túl regisztrálatlan és a határidőn túl kijelentett állatok aránya magas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 a nyilvántartás nem áll rendelkezésre három évre, illetve a tartás beindításáig visszamenőleg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 a kiesett füljelzők pótlás megrendelése felől nem intézkednek határidőn belül (48 óra)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szarvasmarha „eseményeket” (születés, kiesés, be- és kikerülés) nem jelentik határidőn belül a központi adatbázis felé.</a:t>
            </a:r>
          </a:p>
        </p:txBody>
      </p:sp>
      <p:sp>
        <p:nvSpPr>
          <p:cNvPr id="57349" name="Cím 1"/>
          <p:cNvSpPr txBox="1">
            <a:spLocks/>
          </p:cNvSpPr>
          <p:nvPr/>
        </p:nvSpPr>
        <p:spPr bwMode="auto">
          <a:xfrm>
            <a:off x="250825" y="123825"/>
            <a:ext cx="748823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200" b="1">
                <a:solidFill>
                  <a:srgbClr val="006600"/>
                </a:solidFill>
                <a:latin typeface="Calibri" pitchFamily="34" charset="0"/>
              </a:rPr>
              <a:t>A KÖLCSÖNÖS MEGFELELTETÉS TAPASZTALATAI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583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Tartalom helye 3"/>
          <p:cNvSpPr>
            <a:spLocks noGrp="1"/>
          </p:cNvSpPr>
          <p:nvPr>
            <p:ph idx="4294967295"/>
          </p:nvPr>
        </p:nvSpPr>
        <p:spPr bwMode="auto">
          <a:xfrm>
            <a:off x="323850" y="1276350"/>
            <a:ext cx="8193088" cy="3024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juh- és kecskefélék azonosítása és nyilvántartása (JFGK 8) helyszíni ellenőrzése folyamán, a főbb meg nem felelések: 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kiesett vagy károsodott füljelzővel rendelkező állatok, illetve jelöletlen állatok aránya a jelölésre kötelezett állatokhoz viszonyítva eltérést mutat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az állomány-nyilvántartóban regisztrált kiszállított állatok száma nincs arányban a létszám változásával, az anya létszámmal, a regisztrált kiesések és a regisztrált beszállított állatok számával.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Fontos kiemelni, hogy a szükséges dokumentáció beszerzése és megőrzése, az előírt nyilvántartások naprakész vezetése a gazdálkodó munkáját is megkönnyíti.</a:t>
            </a:r>
          </a:p>
        </p:txBody>
      </p:sp>
      <p:sp>
        <p:nvSpPr>
          <p:cNvPr id="58373" name="Cím 1"/>
          <p:cNvSpPr txBox="1">
            <a:spLocks/>
          </p:cNvSpPr>
          <p:nvPr/>
        </p:nvSpPr>
        <p:spPr bwMode="auto">
          <a:xfrm>
            <a:off x="250825" y="339725"/>
            <a:ext cx="74882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200" b="1">
                <a:solidFill>
                  <a:srgbClr val="006600"/>
                </a:solidFill>
                <a:latin typeface="Calibri" pitchFamily="34" charset="0"/>
              </a:rPr>
              <a:t>A KÖLCSÖNÖS MEGFELELTETÉS TAPASZTALATAI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6" name="Tartalom helye 3"/>
          <p:cNvSpPr>
            <a:spLocks noGrp="1"/>
          </p:cNvSpPr>
          <p:nvPr>
            <p:ph idx="4294967295"/>
          </p:nvPr>
        </p:nvSpPr>
        <p:spPr bwMode="auto">
          <a:xfrm>
            <a:off x="0" y="700088"/>
            <a:ext cx="8264525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kölcsönös megfeleltetés körébe tartozó ellenőrzések lefolytatásával, valamint a jogkövetkezmények alkalmazásával kapcsolatos szabályokról szóló 81/2009. (VII. 10.) FVM rendelet 5. § (6) bekezdése értelmében, a szarvasmarhafélék tenyészetbe történő bekerülésének, illetve tenyészetből történő kikerülésének a központi adatbázisba történő késedelmes bejelentésére tekintettel első alkalommal megállapított meg nem felelés esetén támogatáscsökkentés nem alkalmazandó, amennyiben a meg nem felelés a késedelem mértékét, illetve a késedelmes bejelentések számát figyelembe véve elenyésző.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Amennyiben egy következő - </a:t>
            </a:r>
            <a:r>
              <a:rPr lang="hu-HU" sz="1600" b="1" smtClean="0">
                <a:solidFill>
                  <a:srgbClr val="006600"/>
                </a:solidFill>
                <a:latin typeface="Trebuchet MS" pitchFamily="34" charset="0"/>
              </a:rPr>
              <a:t>előzetes figyelmeztetés</a:t>
            </a:r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 évét követő két éven belüli -, a kölcsönös megfeleltetés szabályainak betartására irányuló ellenőrzés során ugyanilyen típusú meg nem felelés kerül megállapításra, a MÁK által visszamenőleges hatállyal az előzetes figyelmeztetés évére vonatkozóan 1%-os támogatáscsökkentés kerül alkalmazásra, illetve a tárgyévre vonatkozóan az ismétlődés szabályai kerülnek érvényesítésre.</a:t>
            </a:r>
          </a:p>
        </p:txBody>
      </p:sp>
      <p:sp>
        <p:nvSpPr>
          <p:cNvPr id="59397" name="Cím 1"/>
          <p:cNvSpPr txBox="1">
            <a:spLocks/>
          </p:cNvSpPr>
          <p:nvPr/>
        </p:nvSpPr>
        <p:spPr bwMode="auto">
          <a:xfrm>
            <a:off x="250825" y="0"/>
            <a:ext cx="74882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200" b="1">
                <a:solidFill>
                  <a:srgbClr val="006600"/>
                </a:solidFill>
                <a:latin typeface="Calibri" pitchFamily="34" charset="0"/>
              </a:rPr>
              <a:t>A KÖLCSÖNÖS MEGFELELTETÉS TAPASZTALATAI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0" name="Tartalom helye 3"/>
          <p:cNvSpPr>
            <a:spLocks noGrp="1"/>
          </p:cNvSpPr>
          <p:nvPr>
            <p:ph idx="4294967295"/>
          </p:nvPr>
        </p:nvSpPr>
        <p:spPr bwMode="auto">
          <a:xfrm>
            <a:off x="250825" y="1635125"/>
            <a:ext cx="8193088" cy="20875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NÉBIH adatai alapján az elmúlt évben az alábbi meg nem felelések fordultak elő a különböző állatfajok esetében: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JFGK 6	255 ellenőrzés   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		2,3 % meg nem felelés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JFGK 7	685 ellenőrzés</a:t>
            </a:r>
          </a:p>
          <a:p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		7 % meg nem felelés</a:t>
            </a:r>
          </a:p>
          <a:p>
            <a:pPr>
              <a:buFont typeface="Arial" charset="0"/>
              <a:buNone/>
            </a:pPr>
            <a:endParaRPr lang="hu-HU" sz="1600" smtClean="0">
              <a:solidFill>
                <a:srgbClr val="006600"/>
              </a:solidFill>
              <a:latin typeface="Trebuchet MS" pitchFamily="34" charset="0"/>
            </a:endParaRPr>
          </a:p>
        </p:txBody>
      </p:sp>
      <p:sp>
        <p:nvSpPr>
          <p:cNvPr id="60421" name="Cím 1"/>
          <p:cNvSpPr txBox="1">
            <a:spLocks/>
          </p:cNvSpPr>
          <p:nvPr/>
        </p:nvSpPr>
        <p:spPr bwMode="auto">
          <a:xfrm>
            <a:off x="323850" y="195263"/>
            <a:ext cx="74882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200" b="1">
                <a:solidFill>
                  <a:srgbClr val="006600"/>
                </a:solidFill>
                <a:latin typeface="Calibri" pitchFamily="34" charset="0"/>
              </a:rPr>
              <a:t>A KÖLCSÖNÖS MEGFELELTETÉS TAPASZTALATAI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Tartalom helye 3"/>
          <p:cNvSpPr>
            <a:spLocks noGrp="1"/>
          </p:cNvSpPr>
          <p:nvPr>
            <p:ph idx="4294967295"/>
          </p:nvPr>
        </p:nvSpPr>
        <p:spPr bwMode="auto">
          <a:xfrm>
            <a:off x="395288" y="700088"/>
            <a:ext cx="8121650" cy="3671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609600" indent="-609600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NÉBIH adatai alapján az elmúlt évben az alábbi meg nem felelések fordultak elő a különböző állatfajok esetében:</a:t>
            </a:r>
          </a:p>
          <a:p>
            <a:pPr marL="609600" indent="-609600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JFGK 8 juh	685 ellenőrzés   </a:t>
            </a:r>
          </a:p>
          <a:p>
            <a:pPr marL="609600" indent="-609600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		8,3 % meg nem felelés</a:t>
            </a:r>
          </a:p>
          <a:p>
            <a:pPr marL="609600" indent="-609600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JFGK 8 kecske	322 ellenőrzés</a:t>
            </a:r>
          </a:p>
          <a:p>
            <a:pPr marL="609600" indent="-609600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		8,5 % meg nem felelés, melyből</a:t>
            </a:r>
          </a:p>
          <a:p>
            <a:pPr marL="609600" indent="-609600">
              <a:buFont typeface="Arial" charset="0"/>
              <a:buNone/>
            </a:pPr>
            <a:endParaRPr lang="hu-HU" sz="1600" smtClean="0">
              <a:solidFill>
                <a:srgbClr val="006600"/>
              </a:solidFill>
              <a:latin typeface="Trebuchet MS" pitchFamily="34" charset="0"/>
            </a:endParaRPr>
          </a:p>
          <a:p>
            <a:pPr marL="609600" indent="-609600">
              <a:buFont typeface="Arial" charset="0"/>
              <a:buAutoNum type="arabicPeriod"/>
            </a:pPr>
            <a:r>
              <a:rPr lang="hu-HU" sz="1400" smtClean="0">
                <a:solidFill>
                  <a:srgbClr val="008000"/>
                </a:solidFill>
                <a:latin typeface="Trebuchet MS" pitchFamily="34" charset="0"/>
              </a:rPr>
              <a:t>Ha egy gazdálkodónál sertés ENAR vonatkozásában meg nem felelést állapítanak meg, kaphat-e szankciót a közvetlen támogatáshoz kapcsolódó kifizetéseire (SAPS, zöldítés, tejhasznú tehén, anyatehén, stb.), annak ellenére, hogy sertésre nem jár közvetlen támogatás.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hu-HU" sz="1400" smtClean="0">
                <a:solidFill>
                  <a:srgbClr val="008000"/>
                </a:solidFill>
                <a:latin typeface="Trebuchet MS" pitchFamily="34" charset="0"/>
              </a:rPr>
              <a:t>Ha valaki nem tartja be valamelyik állatfaj tekintetében a TIR rendeletben előírt bejelentési kötelezettségét, vagy határidőn túl teljesíti azt, sújtható-e pénzügyi, támogatáscsökkentési szankcióval?</a:t>
            </a:r>
          </a:p>
          <a:p>
            <a:pPr marL="609600" indent="-609600">
              <a:buFont typeface="Arial" charset="0"/>
              <a:buNone/>
            </a:pPr>
            <a:endParaRPr lang="hu-HU" sz="1400" smtClean="0">
              <a:solidFill>
                <a:srgbClr val="008000"/>
              </a:solidFill>
              <a:latin typeface="Trebuchet MS" pitchFamily="34" charset="0"/>
            </a:endParaRPr>
          </a:p>
        </p:txBody>
      </p:sp>
      <p:sp>
        <p:nvSpPr>
          <p:cNvPr id="61445" name="Cím 1"/>
          <p:cNvSpPr txBox="1">
            <a:spLocks/>
          </p:cNvSpPr>
          <p:nvPr/>
        </p:nvSpPr>
        <p:spPr bwMode="auto">
          <a:xfrm>
            <a:off x="250825" y="123825"/>
            <a:ext cx="74882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hu-HU" sz="2200" b="1">
                <a:solidFill>
                  <a:srgbClr val="006600"/>
                </a:solidFill>
                <a:latin typeface="Calibri" pitchFamily="34" charset="0"/>
              </a:rPr>
              <a:t>A KÖLCSÖNÖS MEGFELELTETÉS TAPASZTALATAI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>
              <a:solidFill>
                <a:srgbClr val="00663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TextBox 2"/>
          <p:cNvSpPr txBox="1">
            <a:spLocks noChangeArrowheads="1"/>
          </p:cNvSpPr>
          <p:nvPr/>
        </p:nvSpPr>
        <p:spPr bwMode="auto">
          <a:xfrm>
            <a:off x="1511300" y="1708150"/>
            <a:ext cx="6121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  <a:latin typeface="Titillium Thin"/>
                <a:ea typeface="Titillium Thin"/>
                <a:cs typeface="Titillium Thin"/>
              </a:rPr>
              <a:t>Köszönöm a figyelmet!</a:t>
            </a:r>
          </a:p>
        </p:txBody>
      </p:sp>
      <p:sp>
        <p:nvSpPr>
          <p:cNvPr id="5" name="Téglalap 4"/>
          <p:cNvSpPr/>
          <p:nvPr/>
        </p:nvSpPr>
        <p:spPr>
          <a:xfrm>
            <a:off x="0" y="4156075"/>
            <a:ext cx="9144000" cy="987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18434" name="Tartalom helye 3"/>
          <p:cNvSpPr>
            <a:spLocks noGrp="1"/>
          </p:cNvSpPr>
          <p:nvPr>
            <p:ph idx="1"/>
          </p:nvPr>
        </p:nvSpPr>
        <p:spPr bwMode="auto">
          <a:xfrm>
            <a:off x="611188" y="1058863"/>
            <a:ext cx="8034337" cy="28797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hu-HU" sz="2000" smtClean="0">
                <a:solidFill>
                  <a:srgbClr val="006600"/>
                </a:solidFill>
                <a:latin typeface="Trebuchet MS" pitchFamily="34" charset="0"/>
              </a:rPr>
              <a:t>Hazai jogszabály: a kölcsönös megfeleltetés körébe tartozó ellenőrzések lefolytatásával, valamint a jogkövetkezmények alkalmazásával kapcsolatos szabályokról szóló 81/2009. (VII.10.) FVM rendelet.</a:t>
            </a:r>
          </a:p>
          <a:p>
            <a:pPr algn="just" eaLnBrk="1" hangingPunct="1"/>
            <a:r>
              <a:rPr lang="hu-HU" sz="2000" smtClean="0">
                <a:solidFill>
                  <a:srgbClr val="006600"/>
                </a:solidFill>
                <a:latin typeface="Trebuchet MS" pitchFamily="34" charset="0"/>
              </a:rPr>
              <a:t>A Bizottság </a:t>
            </a:r>
            <a:r>
              <a:rPr lang="hu-HU" sz="2000" smtClean="0">
                <a:solidFill>
                  <a:srgbClr val="006600"/>
                </a:solidFill>
                <a:latin typeface="Trebuchet MS" pitchFamily="34" charset="0"/>
                <a:hlinkClick r:id="rId3"/>
              </a:rPr>
              <a:t>809/2014/EU</a:t>
            </a:r>
            <a:r>
              <a:rPr lang="hu-HU" sz="2000" smtClean="0">
                <a:solidFill>
                  <a:srgbClr val="006600"/>
                </a:solidFill>
                <a:latin typeface="Trebuchet MS" pitchFamily="34" charset="0"/>
              </a:rPr>
              <a:t>, valamint </a:t>
            </a:r>
            <a:r>
              <a:rPr lang="hu-HU" sz="2000" smtClean="0">
                <a:solidFill>
                  <a:srgbClr val="006600"/>
                </a:solidFill>
                <a:latin typeface="Trebuchet MS" pitchFamily="34" charset="0"/>
                <a:hlinkClick r:id="rId4"/>
              </a:rPr>
              <a:t>640/2014/EU rendelete </a:t>
            </a:r>
            <a:r>
              <a:rPr lang="hu-HU" sz="2000" smtClean="0">
                <a:solidFill>
                  <a:srgbClr val="006600"/>
                </a:solidFill>
                <a:latin typeface="Trebuchet MS" pitchFamily="34" charset="0"/>
              </a:rPr>
              <a:t>a 1306/2013/EU rendeletnek a kölcsönös megfeleltetéssel összefüggő kontrollrendszerek és igazgatási szankciók   megállapításáról.</a:t>
            </a:r>
          </a:p>
          <a:p>
            <a:pPr lvl="1" eaLnBrk="1" hangingPunct="1">
              <a:lnSpc>
                <a:spcPct val="90000"/>
              </a:lnSpc>
            </a:pPr>
            <a:endParaRPr lang="hu-HU" sz="2000" smtClean="0">
              <a:solidFill>
                <a:srgbClr val="006633"/>
              </a:solidFill>
              <a:latin typeface="Trebuchet MS" pitchFamily="34" charset="0"/>
            </a:endParaRPr>
          </a:p>
          <a:p>
            <a:pPr lvl="1" eaLnBrk="1" hangingPunct="1">
              <a:lnSpc>
                <a:spcPct val="90000"/>
              </a:lnSpc>
            </a:pPr>
            <a:endParaRPr lang="hu-HU" sz="1800" smtClean="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18435" name="Cím 1"/>
          <p:cNvSpPr txBox="1">
            <a:spLocks/>
          </p:cNvSpPr>
          <p:nvPr/>
        </p:nvSpPr>
        <p:spPr bwMode="auto">
          <a:xfrm>
            <a:off x="323850" y="269875"/>
            <a:ext cx="64801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hu-HU" sz="2200" b="1">
                <a:solidFill>
                  <a:srgbClr val="006633"/>
                </a:solidFill>
                <a:latin typeface="Calibri" pitchFamily="34" charset="0"/>
              </a:rPr>
              <a:t>JOGSZABÁLYI HIVATKOZÁSOK</a:t>
            </a:r>
            <a:endParaRPr lang="hu-HU" sz="2200">
              <a:solidFill>
                <a:srgbClr val="006633"/>
              </a:solidFill>
              <a:latin typeface="Trebuchet MS" pitchFamily="34" charset="0"/>
            </a:endParaRP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4011613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20482" name="Tartalom helye 3"/>
          <p:cNvSpPr>
            <a:spLocks noGrp="1"/>
          </p:cNvSpPr>
          <p:nvPr>
            <p:ph idx="1"/>
          </p:nvPr>
        </p:nvSpPr>
        <p:spPr bwMode="auto">
          <a:xfrm>
            <a:off x="395288" y="987425"/>
            <a:ext cx="8250237" cy="32400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1: Vizek mezőgazdasági eredetű nitrát- szennyezés elleni védelme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2: A vadon élő madarak védelme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3: Vadon élő állatok és növények védelme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4: Élelmiszer-biztonságra vonatkozó eljárások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5: Egyes hormon- vagy tireosztatikus hatású anyagokra és a béta-antagonistákra vonatkozó felhasználási tilalom az állattenyésztésben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6: A sertések azonosítása és nyilvántartása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7: A szarvasmarhák azonosítása és nyilvántartása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8: A juh- és kecskefélék azonosítása és nyilvántartása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9: Szivacsos agyvelőbántalmak (TSE) elleni védekezés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10: A növényvédő szerek kezelése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11: A borjak védelmére vonatkozó minimumkövetelmények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12. A sertés védelmére vonatkozó minimumkövetelmények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400" smtClean="0">
                <a:solidFill>
                  <a:srgbClr val="006600"/>
                </a:solidFill>
                <a:latin typeface="Trebuchet MS" pitchFamily="34" charset="0"/>
              </a:rPr>
              <a:t>JFGK 13: Mezőgazdasági haszonállatok védelmére vonatkozó minimumkövetelmények</a:t>
            </a:r>
          </a:p>
          <a:p>
            <a:pPr lvl="2" eaLnBrk="1" hangingPunct="1">
              <a:lnSpc>
                <a:spcPct val="80000"/>
              </a:lnSpc>
            </a:pPr>
            <a:endParaRPr lang="hu-HU" sz="1400" smtClean="0">
              <a:solidFill>
                <a:srgbClr val="006633"/>
              </a:solidFill>
              <a:latin typeface="Trebuchet MS" pitchFamily="34" charset="0"/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hu-HU" sz="1700" smtClean="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20483" name="Cím 1"/>
          <p:cNvSpPr txBox="1">
            <a:spLocks/>
          </p:cNvSpPr>
          <p:nvPr/>
        </p:nvSpPr>
        <p:spPr bwMode="auto">
          <a:xfrm>
            <a:off x="323850" y="269875"/>
            <a:ext cx="74168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hu-HU" sz="2200" b="1">
                <a:solidFill>
                  <a:srgbClr val="006633"/>
                </a:solidFill>
                <a:latin typeface="Calibri" pitchFamily="34" charset="0"/>
              </a:rPr>
              <a:t>JOGYSZABÁLYBA FOGLALT GAZDÁLKODÁSI KÖVETELMÉNYEK</a:t>
            </a:r>
            <a:endParaRPr lang="hu-HU" sz="2200">
              <a:solidFill>
                <a:srgbClr val="006633"/>
              </a:solidFill>
              <a:latin typeface="Trebuchet MS" pitchFamily="34" charset="0"/>
            </a:endParaRP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011613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011613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artalom helye 3"/>
          <p:cNvSpPr>
            <a:spLocks noGrp="1"/>
          </p:cNvSpPr>
          <p:nvPr>
            <p:ph idx="1"/>
          </p:nvPr>
        </p:nvSpPr>
        <p:spPr bwMode="auto">
          <a:xfrm>
            <a:off x="411163" y="842963"/>
            <a:ext cx="8553450" cy="35290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Ha a meghatározott meg nem felelés a mezőgazdasági termelő gondatlanságából fakad, akkor a teljes kölcsönös megfeleltetés hatálya alá tartozó támogatási összeg 1, 3, vagy 5%-kal csökken. A szankció pontos mértékét a MÁK állapítja meg a helyszíni ellenőrzési jegyzőkönyvben foglaltak alapján. Az értékelést az alábbi szempontok szerint végzik.</a:t>
            </a:r>
          </a:p>
          <a:p>
            <a:pPr algn="just" eaLnBrk="1" hangingPunct="1"/>
            <a:r>
              <a:rPr lang="hu-HU" sz="1600" b="1" smtClean="0">
                <a:solidFill>
                  <a:srgbClr val="006600"/>
                </a:solidFill>
                <a:latin typeface="Trebuchet MS" pitchFamily="34" charset="0"/>
              </a:rPr>
              <a:t>Súlyosság: </a:t>
            </a:r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 meg nem felelés következményeinek jelentőségétől függ, tekintetbe véve a szóban forgó követelmény, vagy előírás célját.</a:t>
            </a:r>
            <a:endParaRPr lang="hu-HU" sz="1600" b="1" smtClean="0">
              <a:solidFill>
                <a:srgbClr val="006600"/>
              </a:solidFill>
              <a:latin typeface="Trebuchet MS" pitchFamily="34" charset="0"/>
            </a:endParaRPr>
          </a:p>
          <a:p>
            <a:pPr algn="just" eaLnBrk="1" hangingPunct="1"/>
            <a:r>
              <a:rPr lang="hu-HU" sz="1600" b="1" smtClean="0">
                <a:solidFill>
                  <a:srgbClr val="006600"/>
                </a:solidFill>
                <a:latin typeface="Trebuchet MS" pitchFamily="34" charset="0"/>
              </a:rPr>
              <a:t>Mérték: </a:t>
            </a:r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annak figyelembe vételével kell megállapítani, hogy a meg nem felelés ki- terjedt hatással rendelkezik-e, vagy hatása magára a mezőgazdasági üzemre korlátozódik (gazdaságon belüli/gazdaságon kívüli).</a:t>
            </a:r>
            <a:endParaRPr lang="hu-HU" sz="1600" b="1" smtClean="0">
              <a:solidFill>
                <a:srgbClr val="006600"/>
              </a:solidFill>
              <a:latin typeface="Trebuchet MS" pitchFamily="34" charset="0"/>
            </a:endParaRPr>
          </a:p>
          <a:p>
            <a:pPr algn="just" eaLnBrk="1" hangingPunct="1"/>
            <a:r>
              <a:rPr lang="hu-HU" sz="1600" b="1" smtClean="0">
                <a:solidFill>
                  <a:srgbClr val="006600"/>
                </a:solidFill>
                <a:latin typeface="Trebuchet MS" pitchFamily="34" charset="0"/>
              </a:rPr>
              <a:t>Tartósság: </a:t>
            </a:r>
            <a:r>
              <a:rPr lang="hu-HU" sz="1600" smtClean="0">
                <a:solidFill>
                  <a:srgbClr val="006600"/>
                </a:solidFill>
                <a:latin typeface="Trebuchet MS" pitchFamily="34" charset="0"/>
              </a:rPr>
              <a:t>függ attól az időtartamtól, ameddig a kiváltott hatás érezhető, vagy a szóban forgó hatás ésszerű eszközökkel történő megszüntetésének  lehetőségétől.</a:t>
            </a:r>
          </a:p>
          <a:p>
            <a:pPr algn="just" eaLnBrk="1" hangingPunct="1">
              <a:lnSpc>
                <a:spcPct val="90000"/>
              </a:lnSpc>
            </a:pPr>
            <a:endParaRPr lang="hu-HU" sz="1600" smtClean="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22532" name="Cím 1"/>
          <p:cNvSpPr txBox="1">
            <a:spLocks/>
          </p:cNvSpPr>
          <p:nvPr/>
        </p:nvSpPr>
        <p:spPr bwMode="auto">
          <a:xfrm>
            <a:off x="323850" y="269875"/>
            <a:ext cx="6696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hu-HU" sz="2200" b="1">
                <a:solidFill>
                  <a:srgbClr val="006633"/>
                </a:solidFill>
                <a:latin typeface="Calibri" pitchFamily="34" charset="0"/>
              </a:rPr>
              <a:t>SZANKCIÓK ALKALMAZÁSA MEG NEM FELELÉS ESETÉN</a:t>
            </a:r>
            <a:endParaRPr lang="hu-HU" sz="2200">
              <a:solidFill>
                <a:srgbClr val="006633"/>
              </a:solidFill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011613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artalom helye 3"/>
          <p:cNvSpPr>
            <a:spLocks noGrp="1"/>
          </p:cNvSpPr>
          <p:nvPr>
            <p:ph idx="1"/>
          </p:nvPr>
        </p:nvSpPr>
        <p:spPr bwMode="auto">
          <a:xfrm>
            <a:off x="395288" y="1347788"/>
            <a:ext cx="8321675" cy="35274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A különböző előírások és követelmények vonatkozásában megállapított szankciók összegzésekor a kölcsönös megfeleltetés előírásait három csoportra osztják fel:</a:t>
            </a:r>
          </a:p>
          <a:p>
            <a:pPr eaLnBrk="1" hangingPunct="1">
              <a:buFont typeface="Arial" charset="0"/>
              <a:buNone/>
            </a:pPr>
            <a:endParaRPr lang="hu-HU" sz="1800" smtClean="0">
              <a:solidFill>
                <a:srgbClr val="006600"/>
              </a:solidFill>
              <a:latin typeface="Trebuchet MS" pitchFamily="34" charset="0"/>
            </a:endParaRPr>
          </a:p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1-3 és HMKÁ Környezet, éghajlatváltozás és a földterület jó mezőgazdasági állapota</a:t>
            </a:r>
          </a:p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4-10 Közegészségügy, állat- és növényegészségügy</a:t>
            </a:r>
          </a:p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11-13 Állatjólét</a:t>
            </a:r>
          </a:p>
          <a:p>
            <a:pPr lvl="1" eaLnBrk="1" hangingPunct="1">
              <a:lnSpc>
                <a:spcPct val="90000"/>
              </a:lnSpc>
            </a:pPr>
            <a:endParaRPr lang="hu-HU" sz="1800" smtClean="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23556" name="Cím 1"/>
          <p:cNvSpPr txBox="1">
            <a:spLocks/>
          </p:cNvSpPr>
          <p:nvPr/>
        </p:nvSpPr>
        <p:spPr bwMode="auto">
          <a:xfrm>
            <a:off x="250825" y="269875"/>
            <a:ext cx="7921625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hu-HU" sz="2200" b="1">
                <a:solidFill>
                  <a:srgbClr val="006633"/>
                </a:solidFill>
                <a:latin typeface="Calibri" pitchFamily="34" charset="0"/>
              </a:rPr>
              <a:t>SZANKCIÓK ÖSSZEGZÉSE KÜLÖNBÖZŐ KÖVETELMÉNYEK MEGSÉRTÉSE ESETÉN</a:t>
            </a:r>
            <a:endParaRPr lang="hu-HU" sz="2200">
              <a:solidFill>
                <a:srgbClr val="006633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102100"/>
            <a:ext cx="7267575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artalom helye 3"/>
          <p:cNvSpPr>
            <a:spLocks noGrp="1"/>
          </p:cNvSpPr>
          <p:nvPr>
            <p:ph idx="1"/>
          </p:nvPr>
        </p:nvSpPr>
        <p:spPr bwMode="auto">
          <a:xfrm>
            <a:off x="107950" y="1203325"/>
            <a:ext cx="8609013" cy="30241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A szándékos meg nem felelés a gondatlansághoz képest jóval szigorúbb megítélést kap a kölcsönös megfeleltetés szankcionálási rendszerében. 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Szándékosság az érintett teljes támogatási összeget 15-100%-kal csökkent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A szankció mértéke a helyszíni ellenőrzési jegyzőkönyv alapján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Az értékelési szempontok ez esetben is súlyosság, mérték, tartósság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A termelő kizárása a KM-ben érintett összes támogatásból az adott évre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Különösen súlyos szabálytalanság esetén a következő támogatási évre is kizárás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A szándékos meg nem felelések szankciói mindenképpen összeadódnak (az ismételt meg nem felelésekhez hasonlóan)</a:t>
            </a:r>
            <a:endParaRPr lang="hu-HU" sz="1800" smtClean="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24580" name="Cím 1"/>
          <p:cNvSpPr txBox="1">
            <a:spLocks/>
          </p:cNvSpPr>
          <p:nvPr/>
        </p:nvSpPr>
        <p:spPr bwMode="auto">
          <a:xfrm>
            <a:off x="323850" y="269875"/>
            <a:ext cx="76327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hu-HU" sz="2200" b="1">
                <a:solidFill>
                  <a:srgbClr val="006633"/>
                </a:solidFill>
                <a:latin typeface="Calibri" pitchFamily="34" charset="0"/>
              </a:rPr>
              <a:t>SZANKCIÓK ÖSSZEGZÉSE AZ ELŐÍRÁSOK SZÁNDÉKOS MEGSÉRTÉSE ESETÉN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artalom helye 3"/>
          <p:cNvSpPr>
            <a:spLocks noGrp="1"/>
          </p:cNvSpPr>
          <p:nvPr>
            <p:ph idx="1"/>
          </p:nvPr>
        </p:nvSpPr>
        <p:spPr bwMode="auto">
          <a:xfrm>
            <a:off x="411163" y="808038"/>
            <a:ext cx="8321675" cy="35274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Gondatlan, nem ismétlődő szankciók összegzése</a:t>
            </a:r>
          </a:p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Összegzés módszere: azonos előírás-csoportokból származó szankciók közül a legmagasabbal számolnak, különböző előírás-csoportból származó szankciók  összeadódnak</a:t>
            </a:r>
          </a:p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Szankciók maximális értéke: 5%</a:t>
            </a:r>
          </a:p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Gondatlan, ismétlődő szankciók összegzése</a:t>
            </a:r>
          </a:p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Összegzés módszere: összeadás</a:t>
            </a:r>
          </a:p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Szankciók maximális értéke: 15%</a:t>
            </a:r>
          </a:p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Szándékos szankciók összegzése</a:t>
            </a:r>
          </a:p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Összegzés módszere: összeadás</a:t>
            </a:r>
          </a:p>
          <a:p>
            <a:pPr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Szankciók maximális értéke: 100%</a:t>
            </a:r>
          </a:p>
        </p:txBody>
      </p:sp>
      <p:sp>
        <p:nvSpPr>
          <p:cNvPr id="25604" name="Cím 1"/>
          <p:cNvSpPr txBox="1">
            <a:spLocks/>
          </p:cNvSpPr>
          <p:nvPr/>
        </p:nvSpPr>
        <p:spPr bwMode="auto">
          <a:xfrm>
            <a:off x="323850" y="269875"/>
            <a:ext cx="64801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hu-HU" sz="2200" b="1">
                <a:solidFill>
                  <a:srgbClr val="006633"/>
                </a:solidFill>
                <a:latin typeface="Calibri" pitchFamily="34" charset="0"/>
              </a:rPr>
              <a:t>MEG NEM FELELÉSEK ÖSSZEGZŐDÉSE</a:t>
            </a:r>
            <a:endParaRPr lang="hu-HU" sz="2200">
              <a:solidFill>
                <a:srgbClr val="006633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4011613"/>
            <a:ext cx="9144000" cy="1131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16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Csoportos tájékoztatókhoz aktualizált </a:t>
            </a:r>
            <a:r>
              <a:rPr lang="hu-HU" dirty="0" err="1"/>
              <a:t>ppt-k</a:t>
            </a:r>
            <a:r>
              <a:rPr lang="hu-HU" dirty="0"/>
              <a:t> bekérése</a:t>
            </a:r>
          </a:p>
        </p:txBody>
      </p:sp>
      <p:sp>
        <p:nvSpPr>
          <p:cNvPr id="26626" name="Tartalom helye 3"/>
          <p:cNvSpPr>
            <a:spLocks noGrp="1"/>
          </p:cNvSpPr>
          <p:nvPr>
            <p:ph idx="1"/>
          </p:nvPr>
        </p:nvSpPr>
        <p:spPr bwMode="auto">
          <a:xfrm>
            <a:off x="468313" y="627063"/>
            <a:ext cx="8321675" cy="37449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4: Élelmiszer-biztonságra vonatkozó eljárások</a:t>
            </a:r>
          </a:p>
          <a:p>
            <a:pPr algn="just"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5: Egyes hormon- vagy tireosztatikus hatású anyagokra és a béta-antagonistákra vonatkozó felhasználási tilalom az állattenyésztésben</a:t>
            </a:r>
          </a:p>
          <a:p>
            <a:pPr algn="just"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6: A sertések azonosítása és nyilvántartása</a:t>
            </a:r>
          </a:p>
          <a:p>
            <a:pPr algn="just"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7: A szarvasmarhák azonosítása és nyilvántartása</a:t>
            </a:r>
          </a:p>
          <a:p>
            <a:pPr algn="just"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8: A juh- és kecskefélék azonosítása és nyilvántartása</a:t>
            </a:r>
          </a:p>
          <a:p>
            <a:pPr algn="just"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9: Szivacsos agyvelőbántalmak (TSE) elleni védekezés</a:t>
            </a:r>
          </a:p>
          <a:p>
            <a:pPr algn="just"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11: A borjak védelmére vonatkozó minimumkövetelmények</a:t>
            </a:r>
          </a:p>
          <a:p>
            <a:pPr algn="just"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12. A sertés védelmére vonatkozó minimumkövetelmények</a:t>
            </a:r>
          </a:p>
          <a:p>
            <a:pPr algn="just" eaLnBrk="1" hangingPunct="1"/>
            <a:r>
              <a:rPr lang="hu-HU" sz="1800" smtClean="0">
                <a:solidFill>
                  <a:srgbClr val="006600"/>
                </a:solidFill>
                <a:latin typeface="Trebuchet MS" pitchFamily="34" charset="0"/>
              </a:rPr>
              <a:t>JFGK 13: Mezőgazdasági haszonállatok védelmére vonatkozó minimumkövetelmények</a:t>
            </a:r>
            <a:endParaRPr lang="hu-HU" sz="1800" smtClean="0">
              <a:solidFill>
                <a:srgbClr val="006633"/>
              </a:solidFill>
              <a:latin typeface="Trebuchet MS" pitchFamily="34" charset="0"/>
            </a:endParaRPr>
          </a:p>
        </p:txBody>
      </p:sp>
      <p:sp>
        <p:nvSpPr>
          <p:cNvPr id="26627" name="Cím 1"/>
          <p:cNvSpPr txBox="1">
            <a:spLocks/>
          </p:cNvSpPr>
          <p:nvPr/>
        </p:nvSpPr>
        <p:spPr bwMode="auto">
          <a:xfrm>
            <a:off x="309563" y="195263"/>
            <a:ext cx="64801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hu-HU" sz="2200" b="1">
                <a:solidFill>
                  <a:srgbClr val="006633"/>
                </a:solidFill>
                <a:latin typeface="Calibri" pitchFamily="34" charset="0"/>
              </a:rPr>
              <a:t>ÁLLATATRTÓKAT ÉRINTŐ JFGK ELŐÍRÁSOK</a:t>
            </a:r>
            <a:endParaRPr lang="hu-HU" sz="2200">
              <a:solidFill>
                <a:srgbClr val="006633"/>
              </a:solidFill>
              <a:latin typeface="Trebuchet MS" pitchFamily="34" charset="0"/>
            </a:endParaRP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192588"/>
            <a:ext cx="7267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8948</TotalTime>
  <Words>2251</Words>
  <Application>Microsoft Office PowerPoint</Application>
  <PresentationFormat>Diavetítés a képernyőre (16:9 oldalarány)</PresentationFormat>
  <Paragraphs>196</Paragraphs>
  <Slides>25</Slides>
  <Notes>4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26" baseType="lpstr">
      <vt:lpstr>Office-téma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JFGK 4, 5: ÉLELMISZER-BIZTONSÁG, EGYES HORMON- VAGY TIREOSZTATIKUS HATÁSÚ ANYAGOKRA ÉS A BÉTA-ANTAGONISTÁKRA VONATKOZÓ FELHASZNÁLÁSI TILALOM 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 jön a megye neve</dc:title>
  <dc:creator>Horváth-Nagy Barbara</dc:creator>
  <cp:lastModifiedBy>Szomi Edina</cp:lastModifiedBy>
  <cp:revision>183</cp:revision>
  <cp:lastPrinted>2017-01-16T10:02:57Z</cp:lastPrinted>
  <dcterms:created xsi:type="dcterms:W3CDTF">2016-11-14T10:52:38Z</dcterms:created>
  <dcterms:modified xsi:type="dcterms:W3CDTF">2018-11-14T10:33:01Z</dcterms:modified>
</cp:coreProperties>
</file>