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284" r:id="rId2"/>
    <p:sldId id="332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3" r:id="rId17"/>
    <p:sldId id="283" r:id="rId18"/>
    <p:sldId id="286" r:id="rId19"/>
    <p:sldId id="287" r:id="rId20"/>
    <p:sldId id="288" r:id="rId21"/>
    <p:sldId id="313" r:id="rId22"/>
    <p:sldId id="305" r:id="rId23"/>
    <p:sldId id="306" r:id="rId24"/>
    <p:sldId id="307" r:id="rId25"/>
    <p:sldId id="308" r:id="rId26"/>
    <p:sldId id="309" r:id="rId27"/>
    <p:sldId id="310" r:id="rId28"/>
    <p:sldId id="311" r:id="rId29"/>
    <p:sldId id="314" r:id="rId30"/>
    <p:sldId id="315" r:id="rId31"/>
    <p:sldId id="318" r:id="rId32"/>
    <p:sldId id="298" r:id="rId33"/>
    <p:sldId id="334" r:id="rId34"/>
    <p:sldId id="301" r:id="rId35"/>
    <p:sldId id="304" r:id="rId36"/>
  </p:sldIdLst>
  <p:sldSz cx="9144000" cy="5143500" type="screen16x9"/>
  <p:notesSz cx="6669088" cy="9872663"/>
  <p:defaultTextStyle>
    <a:defPPr>
      <a:defRPr lang="hu-HU"/>
    </a:defPPr>
    <a:lvl1pPr marL="0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79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58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35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13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92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71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48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25" algn="l" defTabSz="81635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33"/>
    <a:srgbClr val="3D1BCB"/>
    <a:srgbClr val="3B25C1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4" autoAdjust="0"/>
    <p:restoredTop sz="69931" autoAdjust="0"/>
  </p:normalViewPr>
  <p:slideViewPr>
    <p:cSldViewPr>
      <p:cViewPr varScale="1">
        <p:scale>
          <a:sx n="156" d="100"/>
          <a:sy n="156" d="100"/>
        </p:scale>
        <p:origin x="-324" y="-90"/>
      </p:cViewPr>
      <p:guideLst>
        <p:guide orient="horz" pos="1620"/>
        <p:guide pos="2881"/>
      </p:guideLst>
    </p:cSldViewPr>
  </p:slideViewPr>
  <p:outlineViewPr>
    <p:cViewPr>
      <p:scale>
        <a:sx n="33" d="100"/>
        <a:sy n="33" d="100"/>
      </p:scale>
      <p:origin x="0" y="29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777993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3615AB-F426-49EF-8A19-A38C91955BA2}" type="datetimeFigureOut">
              <a:rPr lang="hu-HU" smtClean="0"/>
              <a:t>2018.11.05.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376745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777993" y="9376745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EF2BB-4875-4107-AE30-D7BB89EA6F1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8252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993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807CD-BCF9-814D-AD9B-0BA7F9C2C00F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863" y="739775"/>
            <a:ext cx="6583362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6745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993" y="9376745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9340B-B18C-8641-BC9C-302038F7F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643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0248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12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152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3762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3762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9409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3762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0743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3762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376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275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19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746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448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095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0604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3096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9340B-B18C-8641-BC9C-302038F7F4E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28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94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7742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27318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64816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7350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7256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80604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80407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5198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29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3974C63-EAA8-467C-A513-18C1DCBE6C4D}" type="datetimeFigureOut">
              <a:rPr lang="hu-HU" smtClean="0"/>
              <a:t>2018.11.05.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F4B47376-C894-4FFB-8CFA-DA778D4B7F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88851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" y="595"/>
            <a:ext cx="9141882" cy="514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694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048" y="1"/>
            <a:ext cx="1849951" cy="1275605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685800" y="1419623"/>
            <a:ext cx="7772400" cy="1224136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26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Erdőgazdálkodási tevékenységhez igényelhető támogatások szakmai háttere, támogatási felhívások aktualitásai</a:t>
            </a:r>
            <a:endParaRPr lang="hu-HU" sz="2600" b="1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683568" y="3291830"/>
            <a:ext cx="7772400" cy="792088"/>
          </a:xfrm>
          <a:prstGeom prst="rect">
            <a:avLst/>
          </a:prstGeom>
        </p:spPr>
        <p:txBody>
          <a:bodyPr vert="horz" lIns="81636" tIns="40819" rIns="81636" bIns="40819" rtlCol="0" anchor="ctr">
            <a:normAutofit fontScale="77500" lnSpcReduction="20000"/>
          </a:bodyPr>
          <a:lstStyle>
            <a:lvl1pPr algn="ctr" defTabSz="816358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Dósa Ildikó – Szalai Károly</a:t>
            </a:r>
          </a:p>
          <a:p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erdészeti szakértő</a:t>
            </a:r>
          </a:p>
          <a:p>
            <a:r>
              <a:rPr lang="hu-HU" sz="18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Nemzeti Agrárgazdasági Kamara</a:t>
            </a:r>
          </a:p>
          <a:p>
            <a:r>
              <a:rPr lang="hu-HU" sz="18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Vidékfejlesztési és Szaktanácsadási Igazgatóság</a:t>
            </a:r>
            <a:endParaRPr lang="hu-HU" sz="1800" b="1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47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v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849560"/>
            <a:ext cx="8147248" cy="3162349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hu-HU" sz="50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Erdő, szabad rendelkezésű erdő és fásítás telepítésének korlátozási esetei:</a:t>
            </a:r>
          </a:p>
          <a:p>
            <a:pPr algn="just">
              <a:spcBef>
                <a:spcPts val="1200"/>
              </a:spcBef>
            </a:pPr>
            <a:r>
              <a:rPr lang="hu-HU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Természetes erdő vagy természetszerű erdő</a:t>
            </a:r>
            <a:r>
              <a:rPr lang="hu-HU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, valamint nem erdő művelési ágú, </a:t>
            </a:r>
            <a:r>
              <a:rPr lang="hu-HU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védett természeti terület</a:t>
            </a:r>
            <a:r>
              <a:rPr lang="hu-HU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</a:t>
            </a:r>
            <a:r>
              <a:rPr lang="hu-HU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vagy</a:t>
            </a:r>
            <a:r>
              <a:rPr lang="hu-HU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</a:t>
            </a:r>
            <a:r>
              <a:rPr lang="hu-HU" b="1" u="sng" dirty="0" err="1" smtClean="0">
                <a:solidFill>
                  <a:srgbClr val="006633"/>
                </a:solidFill>
                <a:latin typeface="Trebuchet MS" panose="020B0603020202020204" pitchFamily="34" charset="0"/>
              </a:rPr>
              <a:t>Natura</a:t>
            </a:r>
            <a:r>
              <a:rPr lang="hu-HU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2000 területként kijelölt közösségi jelentőségű, jelölő élőhely százméteres körzetében </a:t>
            </a:r>
            <a:r>
              <a:rPr lang="hu-HU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intenzíven terjedő fafajjal erdőt, fásítást, illetve fás szárú növényekből álló, külön jogszabály szerint létesített ültetvényt telepíteni tilos.</a:t>
            </a:r>
          </a:p>
          <a:p>
            <a:pPr algn="just"/>
            <a:r>
              <a:rPr lang="hu-HU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Repülőterek és leszállóhelyek védőövezetében</a:t>
            </a:r>
            <a:r>
              <a:rPr lang="hu-HU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</a:t>
            </a:r>
            <a:r>
              <a:rPr lang="hu-HU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fát, illetve faállományt telepíteni csak a repülések biztonságának veszélyeztetése nélkül lehet. </a:t>
            </a:r>
          </a:p>
          <a:p>
            <a:pPr algn="just"/>
            <a:r>
              <a:rPr lang="hu-HU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Folyók nagyvízi medrében </a:t>
            </a:r>
            <a:r>
              <a:rPr lang="hu-HU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fát, illetve faállományt telepíteni csak a víz és a jég megfelelő lefolyásának biztosítása mellett, a nagyvízi mederkezelési tervvel összhangban lehet. </a:t>
            </a:r>
          </a:p>
          <a:p>
            <a:pPr algn="just"/>
            <a:r>
              <a:rPr lang="hu-HU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erdőtelepítéssel érintett terület </a:t>
            </a:r>
            <a:r>
              <a:rPr lang="hu-HU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határvonalán belül elhelyezkedő három méteres</a:t>
            </a:r>
            <a:r>
              <a:rPr lang="hu-HU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, amennyiben az erdőtelepítés gépi ápolása miatt szükséges, akkor </a:t>
            </a:r>
            <a:r>
              <a:rPr lang="hu-HU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öt méteres</a:t>
            </a:r>
            <a:r>
              <a:rPr lang="hu-HU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</a:t>
            </a:r>
            <a:r>
              <a:rPr lang="hu-HU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sávban – a műtárgyvédelmi </a:t>
            </a:r>
            <a:r>
              <a:rPr lang="hu-HU" dirty="0">
                <a:solidFill>
                  <a:srgbClr val="006633"/>
                </a:solidFill>
                <a:latin typeface="Trebuchet MS" panose="020B0603020202020204" pitchFamily="34" charset="0"/>
              </a:rPr>
              <a:t>rendeltetésű </a:t>
            </a:r>
            <a:r>
              <a:rPr lang="hu-HU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erdők </a:t>
            </a:r>
            <a:r>
              <a:rPr lang="hu-HU" dirty="0">
                <a:solidFill>
                  <a:srgbClr val="006633"/>
                </a:solidFill>
                <a:latin typeface="Trebuchet MS" panose="020B0603020202020204" pitchFamily="34" charset="0"/>
              </a:rPr>
              <a:t>kivételével </a:t>
            </a:r>
            <a:r>
              <a:rPr lang="hu-HU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– nem ültethető fa.</a:t>
            </a:r>
            <a:endParaRPr lang="hu-HU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3671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v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1059583"/>
            <a:ext cx="8147248" cy="295232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erdészeti hatóság a telepítési feltételeknek nem megfelelően telepített vagy fenntartott </a:t>
            </a: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erdő, szabad rendelkezésű erdő és fásítás faállományának </a:t>
            </a:r>
            <a:r>
              <a:rPr lang="hu-HU" sz="4000" b="1" u="sng" dirty="0">
                <a:solidFill>
                  <a:srgbClr val="FF0000"/>
                </a:solidFill>
                <a:latin typeface="Trebuchet MS" panose="020B0603020202020204" pitchFamily="34" charset="0"/>
              </a:rPr>
              <a:t>teljes vagy részleges </a:t>
            </a:r>
            <a:r>
              <a:rPr lang="hu-HU" sz="4000" b="1" u="sng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felszámolását</a:t>
            </a:r>
            <a:r>
              <a:rPr lang="hu-HU" sz="4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rendeli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el, ha</a:t>
            </a:r>
          </a:p>
          <a:p>
            <a:pPr algn="just">
              <a:spcBef>
                <a:spcPts val="1200"/>
              </a:spcBef>
            </a:pP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a termőhelyre vagy a környező erdők életközösségére, természetességi állapotára nézve jelentős káros hatással van, vagy előreláthatóan jelentős káros hatással lesz, illetve</a:t>
            </a:r>
          </a:p>
          <a:p>
            <a:pPr algn="just">
              <a:spcBef>
                <a:spcPts val="1200"/>
              </a:spcBef>
            </a:pP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annak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fennmaradása jogszabályba ütközik</a:t>
            </a: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1892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v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951570"/>
            <a:ext cx="8147248" cy="306034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hu-HU" sz="2000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Fás szárú ültetvény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telepítése jogszerűen</a:t>
            </a:r>
          </a:p>
          <a:p>
            <a:pPr algn="just">
              <a:spcBef>
                <a:spcPts val="1200"/>
              </a:spcBef>
            </a:pP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a tulajdonos, valamint az ingatlan nyilvántartásba bejegyzett vagyonkezelői, ill. haszonélvezeti jog jogosultjának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hozzájárulásával,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just"/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</a:t>
            </a: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termőhelynek megfelelő, </a:t>
            </a:r>
            <a:r>
              <a:rPr lang="hu-HU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a vonatkozó kormányrendeletben meghatározott fafajokkal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(nyár, fehér fűz, kosárfonó fűz, fehér akác, dió, mézgás éger, magas kőris, magyar kőris, vörös tölgy, korai </a:t>
            </a: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juhar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), </a:t>
            </a: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illetve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fajtákkal,</a:t>
            </a:r>
          </a:p>
          <a:p>
            <a:pPr algn="just"/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igazolt </a:t>
            </a: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minőségű és származású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szaporítóanyaggal,</a:t>
            </a:r>
          </a:p>
          <a:p>
            <a:pPr algn="just"/>
            <a:r>
              <a:rPr lang="hu-HU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a vonatkozó kormányrendeletben foglalt </a:t>
            </a:r>
            <a:r>
              <a:rPr lang="hu-HU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módon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,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az </a:t>
            </a:r>
            <a:r>
              <a:rPr lang="hu-HU" sz="2000" b="1" dirty="0">
                <a:solidFill>
                  <a:srgbClr val="006633"/>
                </a:solidFill>
                <a:latin typeface="Trebuchet MS" panose="020B0603020202020204" pitchFamily="34" charset="0"/>
              </a:rPr>
              <a:t>erdészeti hatóság részére történő </a:t>
            </a:r>
            <a:r>
              <a:rPr lang="hu-HU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előzetes bejelentést </a:t>
            </a:r>
            <a:r>
              <a:rPr lang="hu-HU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követően</a:t>
            </a:r>
            <a:r>
              <a:rPr lang="hu-HU" sz="20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, és a </a:t>
            </a:r>
            <a:r>
              <a:rPr lang="hu-HU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telepítés jogszerűségére vonatkozó erdészeti hatósági igazolás </a:t>
            </a:r>
            <a:r>
              <a:rPr lang="hu-HU" sz="20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birtokában </a:t>
            </a: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végezhető. A bejelentéshez egyszerűsített erdőtelepítési-kivitelezési tervet kell mellékelni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5252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v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849560"/>
            <a:ext cx="8147248" cy="3162349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hu-HU" sz="50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Fás szárú ültetvény telepítésének korlátozási esetei:</a:t>
            </a:r>
          </a:p>
          <a:p>
            <a:pPr algn="just">
              <a:spcBef>
                <a:spcPts val="1200"/>
              </a:spcBef>
            </a:pPr>
            <a:r>
              <a:rPr lang="hu-HU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Természetes erdő vagy természetszerű erdő</a:t>
            </a:r>
            <a:r>
              <a:rPr lang="hu-HU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, valamint nem erdő vagy fásított terület művelési ágú, </a:t>
            </a:r>
            <a:r>
              <a:rPr lang="hu-HU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védett természeti terület</a:t>
            </a:r>
            <a:r>
              <a:rPr lang="hu-HU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</a:t>
            </a:r>
            <a:r>
              <a:rPr lang="hu-HU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vagy</a:t>
            </a:r>
            <a:r>
              <a:rPr lang="hu-HU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</a:t>
            </a:r>
            <a:r>
              <a:rPr lang="hu-HU" b="1" u="sng" dirty="0" err="1" smtClean="0">
                <a:solidFill>
                  <a:srgbClr val="006633"/>
                </a:solidFill>
                <a:latin typeface="Trebuchet MS" panose="020B0603020202020204" pitchFamily="34" charset="0"/>
              </a:rPr>
              <a:t>Natura</a:t>
            </a:r>
            <a:r>
              <a:rPr lang="hu-HU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2000 terület százméteres körzetében </a:t>
            </a:r>
            <a:r>
              <a:rPr lang="hu-HU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intenzíven terjedő fafajjal erdőt, fásítást, illetve fás szárú növényekből álló, külön jogszabály szerint létesített ültetvényt telepíteni tilos, </a:t>
            </a:r>
            <a:r>
              <a:rPr lang="hu-HU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kivéve</a:t>
            </a:r>
            <a:r>
              <a:rPr lang="hu-HU" dirty="0">
                <a:solidFill>
                  <a:srgbClr val="FF0000"/>
                </a:solidFill>
                <a:latin typeface="Trebuchet MS" panose="020B0603020202020204" pitchFamily="34" charset="0"/>
              </a:rPr>
              <a:t>, ha a terjedését természetes vagy mesterséges akadály gátolja</a:t>
            </a:r>
            <a:r>
              <a:rPr lang="hu-HU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.</a:t>
            </a:r>
          </a:p>
          <a:p>
            <a:pPr algn="just"/>
            <a:r>
              <a:rPr lang="hu-HU" b="1" u="sng" dirty="0">
                <a:solidFill>
                  <a:srgbClr val="006633"/>
                </a:solidFill>
                <a:latin typeface="Trebuchet MS" panose="020B0603020202020204" pitchFamily="34" charset="0"/>
              </a:rPr>
              <a:t>Folyók nagyvízi medrében </a:t>
            </a:r>
            <a:r>
              <a:rPr lang="hu-HU" dirty="0">
                <a:solidFill>
                  <a:srgbClr val="006633"/>
                </a:solidFill>
                <a:latin typeface="Trebuchet MS" panose="020B0603020202020204" pitchFamily="34" charset="0"/>
              </a:rPr>
              <a:t>fát, illetve faállományt telepíteni csak a víz és a jég megfelelő lefolyásának biztosítása mellett, a nagyvízi mederkezelési tervvel összhangban lehet. </a:t>
            </a:r>
          </a:p>
          <a:p>
            <a:pPr algn="just"/>
            <a:r>
              <a:rPr lang="hu-HU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Tilos </a:t>
            </a:r>
            <a:r>
              <a:rPr lang="hu-HU" dirty="0">
                <a:solidFill>
                  <a:srgbClr val="FF0000"/>
                </a:solidFill>
                <a:latin typeface="Trebuchet MS" panose="020B0603020202020204" pitchFamily="34" charset="0"/>
              </a:rPr>
              <a:t>fás szárú ültetvényt telepíteni</a:t>
            </a:r>
          </a:p>
          <a:p>
            <a:pPr marL="627063" indent="-155575" algn="just">
              <a:buFont typeface="+mj-lt"/>
              <a:buAutoNum type="alphaLcParenR"/>
              <a:tabLst>
                <a:tab pos="627063" algn="l"/>
              </a:tabLst>
            </a:pPr>
            <a:r>
              <a:rPr lang="hu-HU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az </a:t>
            </a:r>
            <a:r>
              <a:rPr lang="hu-HU" dirty="0" err="1">
                <a:solidFill>
                  <a:srgbClr val="FF0000"/>
                </a:solidFill>
                <a:latin typeface="Trebuchet MS" panose="020B0603020202020204" pitchFamily="34" charset="0"/>
              </a:rPr>
              <a:t>Evt</a:t>
            </a:r>
            <a:r>
              <a:rPr lang="hu-HU" dirty="0">
                <a:solidFill>
                  <a:srgbClr val="FF0000"/>
                </a:solidFill>
                <a:latin typeface="Trebuchet MS" panose="020B0603020202020204" pitchFamily="34" charset="0"/>
              </a:rPr>
              <a:t>. szerinti erdő- és erdőgazdálkodási tevékenységet közvetlenül szolgáló földterületen,</a:t>
            </a:r>
          </a:p>
          <a:p>
            <a:pPr marL="627063" indent="-155575" algn="just">
              <a:buFont typeface="+mj-lt"/>
              <a:buAutoNum type="alphaLcParenR"/>
              <a:tabLst>
                <a:tab pos="627063" algn="l"/>
              </a:tabLst>
            </a:pPr>
            <a:r>
              <a:rPr lang="hu-HU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borszőlő </a:t>
            </a:r>
            <a:r>
              <a:rPr lang="hu-HU" dirty="0">
                <a:solidFill>
                  <a:srgbClr val="FF0000"/>
                </a:solidFill>
                <a:latin typeface="Trebuchet MS" panose="020B0603020202020204" pitchFamily="34" charset="0"/>
              </a:rPr>
              <a:t>termőhelyi kataszterbe, valamint gyümölcs termőhelyi kataszterbe tartozó földrészleten, valamint</a:t>
            </a:r>
          </a:p>
          <a:p>
            <a:pPr marL="627063" indent="-155575" algn="just">
              <a:buFont typeface="+mj-lt"/>
              <a:buAutoNum type="alphaLcParenR"/>
              <a:tabLst>
                <a:tab pos="627063" algn="l"/>
              </a:tabLst>
            </a:pPr>
            <a:r>
              <a:rPr lang="hu-HU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védett </a:t>
            </a:r>
            <a:r>
              <a:rPr lang="hu-HU" dirty="0">
                <a:solidFill>
                  <a:srgbClr val="FF0000"/>
                </a:solidFill>
                <a:latin typeface="Trebuchet MS" panose="020B0603020202020204" pitchFamily="34" charset="0"/>
              </a:rPr>
              <a:t>természeti területen, valamint</a:t>
            </a:r>
          </a:p>
          <a:p>
            <a:pPr marL="627063" indent="-155575" algn="just">
              <a:buFont typeface="+mj-lt"/>
              <a:buAutoNum type="alphaLcParenR"/>
              <a:tabLst>
                <a:tab pos="627063" algn="l"/>
              </a:tabLst>
            </a:pPr>
            <a:r>
              <a:rPr lang="hu-HU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hu-HU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Natura</a:t>
            </a:r>
            <a:r>
              <a:rPr lang="hu-HU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hu-HU" dirty="0">
                <a:solidFill>
                  <a:srgbClr val="FF0000"/>
                </a:solidFill>
                <a:latin typeface="Trebuchet MS" panose="020B0603020202020204" pitchFamily="34" charset="0"/>
              </a:rPr>
              <a:t>2000 területen a szántó művelési ágú földterület kivételével.</a:t>
            </a:r>
          </a:p>
          <a:p>
            <a:pPr algn="just"/>
            <a:r>
              <a:rPr lang="hu-HU" strike="sngStrike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Az erdőtelepítéssel érintett terület </a:t>
            </a:r>
            <a:r>
              <a:rPr lang="hu-HU" b="1" u="sng" strike="sngStrike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határvonalán belül elhelyezkedő három méteres</a:t>
            </a:r>
            <a:r>
              <a:rPr lang="hu-HU" strike="sngStrike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, amennyiben az erdőtelepítés gépi ápolása miatt szükséges, akkor </a:t>
            </a:r>
            <a:r>
              <a:rPr lang="hu-HU" b="1" u="sng" strike="sngStrike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öt méteres</a:t>
            </a:r>
            <a:r>
              <a:rPr lang="hu-HU" b="1" strike="sngStrike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hu-HU" strike="sngStrike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sávban – a műtárgyvédelmi </a:t>
            </a:r>
            <a:r>
              <a:rPr lang="hu-HU" strike="sngStrike" dirty="0">
                <a:solidFill>
                  <a:srgbClr val="FF0000"/>
                </a:solidFill>
                <a:latin typeface="Trebuchet MS" panose="020B0603020202020204" pitchFamily="34" charset="0"/>
              </a:rPr>
              <a:t>rendeltetésű </a:t>
            </a:r>
            <a:r>
              <a:rPr lang="hu-HU" strike="sngStrike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erdők </a:t>
            </a:r>
            <a:r>
              <a:rPr lang="hu-HU" strike="sngStrike" dirty="0">
                <a:solidFill>
                  <a:srgbClr val="FF0000"/>
                </a:solidFill>
                <a:latin typeface="Trebuchet MS" panose="020B0603020202020204" pitchFamily="34" charset="0"/>
              </a:rPr>
              <a:t>kivételével </a:t>
            </a:r>
            <a:r>
              <a:rPr lang="hu-HU" strike="sngStrike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– nem ültethető fa.</a:t>
            </a:r>
            <a:endParaRPr lang="hu-HU" strike="sngStrike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4564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v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987574"/>
            <a:ext cx="8147248" cy="30243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</a:t>
            </a:r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erdészeti hatóság a fás szárú ültetvény </a:t>
            </a:r>
            <a:r>
              <a:rPr lang="hu-HU" sz="1600" b="1" u="sng" dirty="0">
                <a:solidFill>
                  <a:srgbClr val="FF0000"/>
                </a:solidFill>
                <a:latin typeface="Trebuchet MS" panose="020B0603020202020204" pitchFamily="34" charset="0"/>
              </a:rPr>
              <a:t>részleges vagy teljes kitermelésére és az eredeti állapot helyreállítására</a:t>
            </a:r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 kötelezi a földhasználót, ha</a:t>
            </a:r>
          </a:p>
          <a:p>
            <a:pPr marL="358775" indent="-182563" algn="just">
              <a:buNone/>
            </a:pPr>
            <a:r>
              <a:rPr lang="hu-HU" sz="1600" i="1" dirty="0">
                <a:solidFill>
                  <a:srgbClr val="006633"/>
                </a:solidFill>
                <a:latin typeface="Trebuchet MS" panose="020B0603020202020204" pitchFamily="34" charset="0"/>
              </a:rPr>
              <a:t>a)</a:t>
            </a:r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 </a:t>
            </a:r>
            <a:r>
              <a:rPr lang="hu-HU" sz="1600" dirty="0" err="1">
                <a:solidFill>
                  <a:srgbClr val="006633"/>
                </a:solidFill>
                <a:latin typeface="Trebuchet MS" panose="020B0603020202020204" pitchFamily="34" charset="0"/>
              </a:rPr>
              <a:t>a</a:t>
            </a:r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 fás szárú ültetvényt a bejelentésben foglaltaktól eltérően 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vagy jogszerűtlenül telepítették</a:t>
            </a:r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, 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vagy</a:t>
            </a:r>
            <a:endParaRPr lang="hu-HU" sz="16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358775" indent="-182563" algn="just">
              <a:buNone/>
            </a:pPr>
            <a:r>
              <a:rPr lang="hu-HU" sz="1600" i="1" dirty="0">
                <a:solidFill>
                  <a:srgbClr val="006633"/>
                </a:solidFill>
                <a:latin typeface="Trebuchet MS" panose="020B0603020202020204" pitchFamily="34" charset="0"/>
              </a:rPr>
              <a:t>b)</a:t>
            </a:r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 a fás szárú ültetvény telepítése óta eltelt 20 év, és a földhasználó 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ültetvény </a:t>
            </a:r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ismételt telepítését vagy megújítását 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nem </a:t>
            </a:r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jelentette 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be, </a:t>
            </a:r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vagy 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nem kezdeményezte az </a:t>
            </a:r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ültetvény területének </a:t>
            </a: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más fás terület kategóriába sorolását.</a:t>
            </a:r>
          </a:p>
          <a:p>
            <a:pPr marL="0" indent="0" algn="just">
              <a:buNone/>
            </a:pPr>
            <a:r>
              <a:rPr lang="hu-HU" sz="1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Ha </a:t>
            </a:r>
            <a:r>
              <a:rPr lang="hu-HU" sz="1600" dirty="0">
                <a:solidFill>
                  <a:srgbClr val="006633"/>
                </a:solidFill>
                <a:latin typeface="Trebuchet MS" panose="020B0603020202020204" pitchFamily="34" charset="0"/>
              </a:rPr>
              <a:t>az ültetvény a környező ökoszisztémát veszélyeztetően az ültetvény területén túlterjeszkedik, az erdészeti hatóság felszólítja a földhasználót, hogy a túlterjeszkedést a felszólítás kézhezvételétől számított harminc napon belül szüntesse meg.</a:t>
            </a:r>
          </a:p>
          <a:p>
            <a:pPr>
              <a:buFontTx/>
              <a:buChar char="-"/>
            </a:pP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3616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v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1059583"/>
            <a:ext cx="8147248" cy="2952328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hu-HU" sz="1900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Gazdálkodás az egyes fával, faállománnyal borított területeken</a:t>
            </a:r>
          </a:p>
          <a:p>
            <a:pPr marL="176213" indent="-176213" algn="just">
              <a:spcBef>
                <a:spcPts val="1200"/>
              </a:spcBef>
              <a:buNone/>
              <a:tabLst>
                <a:tab pos="176213" algn="l"/>
              </a:tabLst>
            </a:pP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- 	</a:t>
            </a:r>
            <a:r>
              <a:rPr lang="hu-HU" sz="19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Szabad rendelkezésű erdő, fásítás és fás szárú ültetvény 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esetében a vonatkozó jogszabályok speciális gazdálkodási szabályokat az előbbieken túl gyakorlatilag </a:t>
            </a:r>
            <a:r>
              <a:rPr lang="hu-HU" sz="19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csak a fakitermelés előzetes bejelentésére vonatkozóan 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határoznak meg, elsősorban a piaci forgalomba helyezett faanyag származásának nyomon követhetősége céljából.</a:t>
            </a:r>
          </a:p>
          <a:p>
            <a:pPr marL="176213" indent="-176213" algn="just">
              <a:spcBef>
                <a:spcPts val="1200"/>
              </a:spcBef>
              <a:buNone/>
              <a:tabLst>
                <a:tab pos="176213" algn="l"/>
              </a:tabLst>
            </a:pP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- 	</a:t>
            </a:r>
            <a:r>
              <a:rPr lang="hu-HU" sz="19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Erdőben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gazdálkodni az erdőtörvényben foglalt alábbi főbb feltételekkel és módon lehet:</a:t>
            </a:r>
          </a:p>
          <a:p>
            <a:pPr marL="268288" indent="-182563" algn="just"/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gazdálkodásra az erdészeti hatóság által nyilvántartott </a:t>
            </a:r>
            <a:r>
              <a:rPr lang="hu-HU" sz="19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erdőgazdálkodó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jogosult,</a:t>
            </a:r>
          </a:p>
          <a:p>
            <a:pPr marL="268288" indent="-182563" algn="just"/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erdőgazdálkodás az </a:t>
            </a:r>
            <a:r>
              <a:rPr lang="hu-HU" sz="19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erdőtervben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és az erdőtörvényben foglaltakkal összhangban, az </a:t>
            </a:r>
            <a:r>
              <a:rPr lang="hu-HU" sz="19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erdészeti hatóság ellenőrzése mellett 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folyhat,</a:t>
            </a:r>
          </a:p>
          <a:p>
            <a:pPr marL="268288" indent="-182563" algn="just"/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erdő faállományának kitermeléséhez, felújításához és neveléséhez kapcsolódó erdőgazdálkodási tevékenységeket az erdészeti hatóság részére történő </a:t>
            </a:r>
            <a:r>
              <a:rPr lang="hu-HU" sz="19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előzetes bejelentést követően 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lehet végezni, ha annak korlátozására a bejelentést követően nem kerül sor.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4224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v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57200" y="728291"/>
            <a:ext cx="8147248" cy="33556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hu-HU" sz="2000" b="1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endParaRPr lang="hu-HU" sz="2000" b="1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endParaRPr lang="hu-HU" sz="2000" b="1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hu-HU" sz="2400" b="1" dirty="0">
                <a:solidFill>
                  <a:srgbClr val="C00000"/>
                </a:solidFill>
                <a:latin typeface="Trebuchet MS" panose="020B0603020202020204" pitchFamily="34" charset="0"/>
              </a:rPr>
              <a:t>Erdőgazdálkodási tevékenységhez igényelhető </a:t>
            </a:r>
            <a:r>
              <a:rPr lang="hu-HU" sz="24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támogatások, valamint a támogatási felhívások aktualitásai</a:t>
            </a:r>
            <a:endParaRPr lang="hu-HU" sz="25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5594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v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57200" y="1275607"/>
            <a:ext cx="8147248" cy="28083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25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Erdészeti jogcímek célja:</a:t>
            </a:r>
          </a:p>
          <a:p>
            <a:pPr marL="0" indent="0" algn="ctr">
              <a:buNone/>
            </a:pPr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hu-HU" sz="25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Több és jobb erdők létesítése, illetve fenntartása</a:t>
            </a:r>
          </a:p>
          <a:p>
            <a:pPr marL="0" indent="0" algn="ctr">
              <a:buNone/>
            </a:pPr>
            <a:r>
              <a:rPr lang="hu-HU" sz="2500" dirty="0">
                <a:solidFill>
                  <a:srgbClr val="006633"/>
                </a:solidFill>
                <a:latin typeface="Trebuchet MS" panose="020B0603020202020204" pitchFamily="34" charset="0"/>
              </a:rPr>
              <a:t>A</a:t>
            </a:r>
            <a:r>
              <a:rPr lang="hu-HU" sz="25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z erdőgazdálkodási gyakorlat javítása</a:t>
            </a:r>
          </a:p>
          <a:p>
            <a:pPr marL="0" indent="0" algn="ctr">
              <a:buNone/>
            </a:pPr>
            <a:r>
              <a:rPr lang="hu-HU" sz="25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erdők közjóléti szolgáltatásainak bővítése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23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1707654"/>
            <a:ext cx="8147248" cy="15121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2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2014-2020. </a:t>
            </a:r>
            <a:r>
              <a:rPr lang="hu-HU" sz="2400" dirty="0">
                <a:solidFill>
                  <a:srgbClr val="006633"/>
                </a:solidFill>
                <a:latin typeface="Trebuchet MS" panose="020B0603020202020204" pitchFamily="34" charset="0"/>
              </a:rPr>
              <a:t>közötti </a:t>
            </a:r>
            <a:r>
              <a:rPr lang="hu-HU" sz="2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támogatási </a:t>
            </a:r>
            <a:r>
              <a:rPr lang="hu-HU" sz="2400" dirty="0">
                <a:solidFill>
                  <a:srgbClr val="006633"/>
                </a:solidFill>
                <a:latin typeface="Trebuchet MS" panose="020B0603020202020204" pitchFamily="34" charset="0"/>
              </a:rPr>
              <a:t>időszakban 12 </a:t>
            </a:r>
            <a:r>
              <a:rPr lang="hu-HU" sz="2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jogcímen, </a:t>
            </a:r>
            <a:r>
              <a:rPr lang="hu-HU" sz="2400" dirty="0">
                <a:solidFill>
                  <a:srgbClr val="006633"/>
                </a:solidFill>
                <a:latin typeface="Trebuchet MS" panose="020B0603020202020204" pitchFamily="34" charset="0"/>
              </a:rPr>
              <a:t>összesen mintegy 104 milliárd forint támogatást lehet erdőgazdálkodási tevékenységekhez igényelni.</a:t>
            </a:r>
          </a:p>
          <a:p>
            <a:pPr marL="0" indent="0">
              <a:buNone/>
            </a:pP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258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843558"/>
            <a:ext cx="8147248" cy="3240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24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Erdészeti támogatási jogcímek I.</a:t>
            </a:r>
          </a:p>
          <a:p>
            <a:pPr marL="0" indent="0" algn="ctr">
              <a:buNone/>
            </a:pPr>
            <a:r>
              <a:rPr lang="hu-HU" sz="19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NVT, EMVA determinációs támogatások</a:t>
            </a:r>
          </a:p>
          <a:p>
            <a:pPr marL="0" indent="0" algn="ctr">
              <a:buNone/>
            </a:pPr>
            <a:endParaRPr lang="hu-HU" sz="10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ctr">
              <a:buFontTx/>
              <a:buChar char="-"/>
            </a:pP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Mg. területek erdősítésének támogatása – NVT</a:t>
            </a:r>
          </a:p>
          <a:p>
            <a:pPr marL="0" indent="0" algn="ctr">
              <a:buNone/>
            </a:pP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(jövedelempótló </a:t>
            </a:r>
            <a:r>
              <a:rPr lang="hu-HU" sz="1300" dirty="0">
                <a:solidFill>
                  <a:srgbClr val="006633"/>
                </a:solidFill>
                <a:latin typeface="Trebuchet MS" panose="020B0603020202020204" pitchFamily="34" charset="0"/>
              </a:rPr>
              <a:t>támogatás az első kivitel évétől 10, 15 vagy 20 éves időszakban)</a:t>
            </a:r>
            <a:endParaRPr lang="hu-HU" sz="13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ctr">
              <a:buFontTx/>
              <a:buChar char="-"/>
            </a:pP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Mg</a:t>
            </a:r>
            <a:r>
              <a:rPr lang="hu-HU" sz="1900" dirty="0">
                <a:solidFill>
                  <a:srgbClr val="006633"/>
                </a:solidFill>
                <a:latin typeface="Trebuchet MS" panose="020B0603020202020204" pitchFamily="34" charset="0"/>
              </a:rPr>
              <a:t>. területek 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erdősítésének támogatása – EMVA</a:t>
            </a:r>
          </a:p>
          <a:p>
            <a:pPr marL="0" indent="0" algn="ctr">
              <a:buNone/>
            </a:pP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(</a:t>
            </a:r>
            <a:r>
              <a:rPr lang="hu-HU" sz="1300" dirty="0">
                <a:solidFill>
                  <a:srgbClr val="006633"/>
                </a:solidFill>
                <a:latin typeface="Trebuchet MS" panose="020B0603020202020204" pitchFamily="34" charset="0"/>
              </a:rPr>
              <a:t>jövedelempótló </a:t>
            </a: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támogatás az </a:t>
            </a:r>
            <a:r>
              <a:rPr lang="hu-HU" sz="1300" dirty="0">
                <a:solidFill>
                  <a:srgbClr val="006633"/>
                </a:solidFill>
                <a:latin typeface="Trebuchet MS" panose="020B0603020202020204" pitchFamily="34" charset="0"/>
              </a:rPr>
              <a:t>első kivitel évétől 10, 15 vagy 20 éves időszakban</a:t>
            </a: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, valamint</a:t>
            </a:r>
          </a:p>
          <a:p>
            <a:pPr marL="0" indent="0" algn="ctr">
              <a:buNone/>
            </a:pP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ápolási támogatás az első </a:t>
            </a:r>
            <a:r>
              <a:rPr lang="hu-HU" sz="1300" dirty="0">
                <a:solidFill>
                  <a:srgbClr val="006633"/>
                </a:solidFill>
                <a:latin typeface="Trebuchet MS" panose="020B0603020202020204" pitchFamily="34" charset="0"/>
              </a:rPr>
              <a:t>kivitelt követő 3. és 5. </a:t>
            </a: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évben)</a:t>
            </a:r>
            <a:endParaRPr lang="hu-HU" sz="13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ctr">
              <a:buFontTx/>
              <a:buChar char="-"/>
            </a:pP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 környezetvédelmi intézkedések támogatása – EMVA</a:t>
            </a:r>
          </a:p>
          <a:p>
            <a:pPr marL="0" indent="0" algn="ctr">
              <a:buNone/>
            </a:pP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(5,7 vagy 10 éves célprogramok lejártáig)</a:t>
            </a:r>
            <a:endParaRPr lang="hu-HU" sz="13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ctr">
              <a:buFontTx/>
              <a:buChar char="-"/>
            </a:pPr>
            <a:endParaRPr lang="hu-HU" sz="16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32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v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57200" y="728291"/>
            <a:ext cx="8147248" cy="33556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hu-HU" sz="2000" b="1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endParaRPr lang="hu-HU" sz="2000" b="1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endParaRPr lang="hu-HU" sz="2000" b="1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hu-HU" sz="24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Erdő, szabad rendelkezésű erdő, fásítás és fás szárú ültetvény telepítése, fenntartása, valamint a bennük folytatható gazdálkodás szabályozása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65285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915566"/>
            <a:ext cx="8147248" cy="324036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hu-HU" sz="26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Erdészeti támogatási jogcímek II.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hu-HU" sz="21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egységes kérelmekhez </a:t>
            </a:r>
            <a:r>
              <a:rPr lang="hu-HU" sz="2100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kapcsolódó</a:t>
            </a:r>
            <a:r>
              <a:rPr lang="hu-HU" sz="21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VP támogatások</a:t>
            </a:r>
          </a:p>
          <a:p>
            <a:pPr marL="0" indent="0" algn="ctr">
              <a:buNone/>
            </a:pPr>
            <a:endParaRPr lang="hu-HU" sz="11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ctr">
              <a:buFontTx/>
              <a:buChar char="-"/>
            </a:pPr>
            <a:r>
              <a:rPr lang="hu-HU" sz="2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Erdősítés támogatása</a:t>
            </a:r>
          </a:p>
          <a:p>
            <a:pPr algn="ctr">
              <a:buFontTx/>
              <a:buChar char="-"/>
            </a:pPr>
            <a:r>
              <a:rPr lang="hu-HU" sz="2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Agrár-erdészeti rendszerek létrehozásának támogatása</a:t>
            </a:r>
          </a:p>
          <a:p>
            <a:pPr algn="ctr">
              <a:buFontTx/>
              <a:buChar char="-"/>
            </a:pPr>
            <a:r>
              <a:rPr lang="hu-HU" sz="2100" dirty="0" err="1">
                <a:solidFill>
                  <a:srgbClr val="006633"/>
                </a:solidFill>
                <a:latin typeface="Trebuchet MS" panose="020B0603020202020204" pitchFamily="34" charset="0"/>
              </a:rPr>
              <a:t>Eg</a:t>
            </a:r>
            <a:r>
              <a:rPr lang="hu-HU" sz="2100" dirty="0">
                <a:solidFill>
                  <a:srgbClr val="006633"/>
                </a:solidFill>
                <a:latin typeface="Trebuchet MS" panose="020B0603020202020204" pitchFamily="34" charset="0"/>
              </a:rPr>
              <a:t>. potenciálban okozott erdőkárok </a:t>
            </a:r>
            <a:r>
              <a:rPr lang="hu-HU" sz="2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megelőzésének </a:t>
            </a:r>
            <a:r>
              <a:rPr lang="hu-HU" sz="2100" dirty="0">
                <a:solidFill>
                  <a:srgbClr val="006633"/>
                </a:solidFill>
                <a:latin typeface="Trebuchet MS" panose="020B0603020202020204" pitchFamily="34" charset="0"/>
              </a:rPr>
              <a:t>támogatása</a:t>
            </a:r>
          </a:p>
          <a:p>
            <a:pPr algn="ctr">
              <a:buFontTx/>
              <a:buChar char="-"/>
            </a:pPr>
            <a:r>
              <a:rPr lang="hu-HU" sz="2100" dirty="0" err="1" smtClean="0">
                <a:solidFill>
                  <a:srgbClr val="006633"/>
                </a:solidFill>
                <a:latin typeface="Trebuchet MS" panose="020B0603020202020204" pitchFamily="34" charset="0"/>
              </a:rPr>
              <a:t>Eg</a:t>
            </a:r>
            <a:r>
              <a:rPr lang="hu-HU" sz="2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. potenciálban okozott erdőkárok helyreállításának támogatása</a:t>
            </a:r>
          </a:p>
          <a:p>
            <a:pPr algn="ctr">
              <a:buFontTx/>
              <a:buChar char="-"/>
            </a:pPr>
            <a:r>
              <a:rPr lang="hu-HU" sz="2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Erdei ökoszisztémák ellenálló képessége, környezeti értéke növelésének támogatása</a:t>
            </a:r>
          </a:p>
          <a:p>
            <a:pPr algn="ctr">
              <a:buFontTx/>
              <a:buChar char="-"/>
            </a:pPr>
            <a:r>
              <a:rPr lang="hu-HU" sz="2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 környezetvédelmi kifizetések</a:t>
            </a:r>
          </a:p>
          <a:p>
            <a:pPr algn="ctr">
              <a:buFontTx/>
              <a:buChar char="-"/>
            </a:pPr>
            <a:r>
              <a:rPr lang="hu-HU" sz="2100" dirty="0" err="1">
                <a:solidFill>
                  <a:srgbClr val="006633"/>
                </a:solidFill>
                <a:latin typeface="Trebuchet MS" panose="020B0603020202020204" pitchFamily="34" charset="0"/>
              </a:rPr>
              <a:t>Natura</a:t>
            </a:r>
            <a:r>
              <a:rPr lang="hu-HU" sz="2100" dirty="0">
                <a:solidFill>
                  <a:srgbClr val="006633"/>
                </a:solidFill>
                <a:latin typeface="Trebuchet MS" panose="020B0603020202020204" pitchFamily="34" charset="0"/>
              </a:rPr>
              <a:t> 2000 erdő </a:t>
            </a:r>
            <a:r>
              <a:rPr lang="hu-HU" sz="2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kompenzációs kifizetések</a:t>
            </a:r>
            <a:endParaRPr lang="hu-HU" sz="21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ctr">
              <a:buFontTx/>
              <a:buChar char="-"/>
            </a:pPr>
            <a:endParaRPr lang="hu-HU" sz="21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949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843558"/>
            <a:ext cx="8147248" cy="3240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24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Erdészeti támogatási jogcímek III.</a:t>
            </a:r>
          </a:p>
          <a:p>
            <a:pPr marL="0" indent="0" algn="ctr">
              <a:buNone/>
            </a:pPr>
            <a:r>
              <a:rPr lang="hu-HU" sz="1900" b="1" dirty="0">
                <a:solidFill>
                  <a:srgbClr val="006633"/>
                </a:solidFill>
                <a:latin typeface="Trebuchet MS" panose="020B0603020202020204" pitchFamily="34" charset="0"/>
              </a:rPr>
              <a:t>egységes kérelmekhez </a:t>
            </a:r>
            <a:r>
              <a:rPr lang="hu-HU" sz="1900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nem kapcsolódó </a:t>
            </a:r>
            <a:r>
              <a:rPr lang="hu-HU" sz="19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VP támogatások</a:t>
            </a:r>
          </a:p>
          <a:p>
            <a:pPr marL="0" indent="0" algn="ctr">
              <a:buNone/>
            </a:pPr>
            <a:endParaRPr lang="hu-HU" sz="11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ctr">
              <a:buFontTx/>
              <a:buChar char="-"/>
            </a:pP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Fiatal </a:t>
            </a:r>
            <a:r>
              <a:rPr lang="hu-HU" sz="1900" dirty="0">
                <a:solidFill>
                  <a:srgbClr val="006633"/>
                </a:solidFill>
                <a:latin typeface="Trebuchet MS" panose="020B0603020202020204" pitchFamily="34" charset="0"/>
              </a:rPr>
              <a:t>erdők 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ápolásának támogatása</a:t>
            </a:r>
          </a:p>
          <a:p>
            <a:pPr algn="ctr">
              <a:buFontTx/>
              <a:buChar char="-"/>
            </a:pP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Erdészeti gépberuházások támogatása</a:t>
            </a:r>
          </a:p>
          <a:p>
            <a:pPr algn="ctr">
              <a:buFontTx/>
              <a:buChar char="-"/>
            </a:pP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Erdei közjóléti létesítmények létesítésének támogatása</a:t>
            </a:r>
          </a:p>
          <a:p>
            <a:pPr algn="ctr">
              <a:buFontTx/>
              <a:buChar char="-"/>
            </a:pPr>
            <a:r>
              <a:rPr lang="hu-HU" sz="1900" dirty="0">
                <a:solidFill>
                  <a:srgbClr val="006633"/>
                </a:solidFill>
                <a:latin typeface="Trebuchet MS" panose="020B0603020202020204" pitchFamily="34" charset="0"/>
              </a:rPr>
              <a:t>Erdészeti genetikai erőforrások 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megőrzésének támogatása</a:t>
            </a:r>
          </a:p>
          <a:p>
            <a:pPr algn="ctr">
              <a:buFontTx/>
              <a:buChar char="-"/>
            </a:pPr>
            <a:r>
              <a:rPr lang="hu-HU" sz="1900" dirty="0">
                <a:solidFill>
                  <a:srgbClr val="006633"/>
                </a:solidFill>
                <a:latin typeface="Trebuchet MS" panose="020B0603020202020204" pitchFamily="34" charset="0"/>
              </a:rPr>
              <a:t>Erdészeti genetikai erőforrások 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fejlesztésének támogatása</a:t>
            </a:r>
          </a:p>
          <a:p>
            <a:pPr algn="ctr">
              <a:buFontTx/>
              <a:buChar char="-"/>
            </a:pPr>
            <a:endParaRPr lang="hu-HU" sz="19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17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699542"/>
            <a:ext cx="8147248" cy="338437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hu-HU" sz="52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VP5-8.1.1-16 Erdősítés </a:t>
            </a:r>
            <a:r>
              <a:rPr lang="hu-HU" sz="52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támogatása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3600" b="1" i="1" dirty="0" smtClean="0">
                <a:solidFill>
                  <a:srgbClr val="3B25C1"/>
                </a:solidFill>
                <a:latin typeface="Trebuchet MS" panose="020B0603020202020204" pitchFamily="34" charset="0"/>
              </a:rPr>
              <a:t>Erdő</a:t>
            </a:r>
            <a:r>
              <a:rPr lang="hu-HU" sz="3600" dirty="0" smtClean="0">
                <a:solidFill>
                  <a:srgbClr val="3B25C1"/>
                </a:solidFill>
                <a:latin typeface="Trebuchet MS" panose="020B0603020202020204" pitchFamily="34" charset="0"/>
              </a:rPr>
              <a:t>, illetve </a:t>
            </a:r>
            <a:r>
              <a:rPr lang="hu-HU" sz="3600" b="1" i="1" dirty="0">
                <a:solidFill>
                  <a:srgbClr val="3B25C1"/>
                </a:solidFill>
                <a:latin typeface="Trebuchet MS" panose="020B0603020202020204" pitchFamily="34" charset="0"/>
              </a:rPr>
              <a:t>ipari célú fás szárú ültetvény </a:t>
            </a:r>
            <a:r>
              <a:rPr lang="hu-HU" sz="3600" dirty="0" smtClean="0">
                <a:solidFill>
                  <a:srgbClr val="3B25C1"/>
                </a:solidFill>
                <a:latin typeface="Trebuchet MS" panose="020B0603020202020204" pitchFamily="34" charset="0"/>
              </a:rPr>
              <a:t>telepítése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36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Támogatás elemei: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36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1. Alaptámogatás és kiegészítő támogatás (a telepítés megvalósítását követően egy alkalommal)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36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hu-HU" i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Kiegészítő </a:t>
            </a:r>
            <a:r>
              <a:rPr lang="hu-HU" i="1" u="sng" dirty="0">
                <a:solidFill>
                  <a:srgbClr val="006633"/>
                </a:solidFill>
                <a:latin typeface="Trebuchet MS" panose="020B0603020202020204" pitchFamily="34" charset="0"/>
              </a:rPr>
              <a:t>támogatás </a:t>
            </a:r>
            <a:r>
              <a:rPr lang="hu-HU" i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igényelhető:</a:t>
            </a:r>
            <a:endParaRPr lang="hu-HU" i="1" u="sng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hu-HU" i="1" dirty="0">
                <a:solidFill>
                  <a:srgbClr val="006633"/>
                </a:solidFill>
                <a:latin typeface="Trebuchet MS" panose="020B0603020202020204" pitchFamily="34" charset="0"/>
              </a:rPr>
              <a:t>- </a:t>
            </a:r>
            <a:r>
              <a:rPr lang="hu-HU" i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erdőtelepítés esetén kerítés</a:t>
            </a:r>
            <a:r>
              <a:rPr lang="hu-HU" i="1" dirty="0">
                <a:solidFill>
                  <a:srgbClr val="006633"/>
                </a:solidFill>
                <a:latin typeface="Trebuchet MS" panose="020B0603020202020204" pitchFamily="34" charset="0"/>
              </a:rPr>
              <a:t>, villanypásztor építéshez, padka, erdőszegély kialakításához valamint </a:t>
            </a:r>
            <a:r>
              <a:rPr lang="hu-HU" i="1" dirty="0" err="1">
                <a:solidFill>
                  <a:srgbClr val="006633"/>
                </a:solidFill>
                <a:latin typeface="Trebuchet MS" panose="020B0603020202020204" pitchFamily="34" charset="0"/>
              </a:rPr>
              <a:t>mikorrhizált</a:t>
            </a:r>
            <a:r>
              <a:rPr lang="hu-HU" i="1" dirty="0">
                <a:solidFill>
                  <a:srgbClr val="006633"/>
                </a:solidFill>
                <a:latin typeface="Trebuchet MS" panose="020B0603020202020204" pitchFamily="34" charset="0"/>
              </a:rPr>
              <a:t> csemete </a:t>
            </a:r>
            <a:r>
              <a:rPr lang="hu-HU" i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telepítéséhez</a:t>
            </a:r>
            <a:endParaRPr lang="hu-HU" i="1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hu-HU" i="1" dirty="0">
                <a:solidFill>
                  <a:srgbClr val="006633"/>
                </a:solidFill>
                <a:latin typeface="Trebuchet MS" panose="020B0603020202020204" pitchFamily="34" charset="0"/>
              </a:rPr>
              <a:t>- </a:t>
            </a:r>
            <a:r>
              <a:rPr lang="hu-HU" i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ipari </a:t>
            </a:r>
            <a:r>
              <a:rPr lang="hu-HU" i="1" dirty="0">
                <a:solidFill>
                  <a:srgbClr val="006633"/>
                </a:solidFill>
                <a:latin typeface="Trebuchet MS" panose="020B0603020202020204" pitchFamily="34" charset="0"/>
              </a:rPr>
              <a:t>célú </a:t>
            </a:r>
            <a:r>
              <a:rPr lang="hu-HU" i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fás szárú ültetvény telepítése esetén </a:t>
            </a:r>
            <a:r>
              <a:rPr lang="hu-HU" i="1" dirty="0">
                <a:solidFill>
                  <a:srgbClr val="006633"/>
                </a:solidFill>
                <a:latin typeface="Trebuchet MS" panose="020B0603020202020204" pitchFamily="34" charset="0"/>
              </a:rPr>
              <a:t>kerítés vagy villanypásztor </a:t>
            </a:r>
            <a:r>
              <a:rPr lang="hu-HU" i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építéshez</a:t>
            </a:r>
            <a:endParaRPr lang="hu-HU" i="1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2. Erdőtelepítés esetén a fenntartási, ápolási </a:t>
            </a:r>
            <a:r>
              <a:rPr lang="hu-HU" sz="3600" dirty="0">
                <a:solidFill>
                  <a:srgbClr val="006633"/>
                </a:solidFill>
                <a:latin typeface="Trebuchet MS" panose="020B0603020202020204" pitchFamily="34" charset="0"/>
              </a:rPr>
              <a:t>tevékenységekhez illetve kieső tényleges jövedelem </a:t>
            </a: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pótlásaként a fenntartási időszakban (évenkénti kifizetés)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36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SAPS jogosultság fennállása:</a:t>
            </a:r>
          </a:p>
          <a:p>
            <a:pPr algn="just">
              <a:spcBef>
                <a:spcPts val="0"/>
              </a:spcBef>
            </a:pP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erdőtelepítés esetében a fenntartási időszak végéig,</a:t>
            </a:r>
          </a:p>
          <a:p>
            <a:pPr algn="just">
              <a:spcBef>
                <a:spcPts val="0"/>
              </a:spcBef>
            </a:pP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ipari célú fás szárú ültetvény esetében a kitermelésig, de legfeljebb 20 évig.</a:t>
            </a:r>
          </a:p>
          <a:p>
            <a:pPr marL="0" indent="0">
              <a:buNone/>
            </a:pPr>
            <a:endParaRPr lang="hu-HU" sz="3600" i="1" dirty="0" smtClean="0"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hu-HU" sz="3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2018</a:t>
            </a:r>
            <a:r>
              <a:rPr lang="hu-HU" sz="3600" dirty="0">
                <a:solidFill>
                  <a:srgbClr val="FF0000"/>
                </a:solidFill>
                <a:latin typeface="Trebuchet MS" panose="020B0603020202020204" pitchFamily="34" charset="0"/>
              </a:rPr>
              <a:t>. április </a:t>
            </a:r>
            <a:r>
              <a:rPr lang="hu-HU" sz="3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6-tól</a:t>
            </a:r>
            <a:endParaRPr lang="hu-HU" sz="36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176213" indent="-166688"/>
            <a:r>
              <a:rPr lang="hu-HU" sz="3600" dirty="0">
                <a:solidFill>
                  <a:srgbClr val="FF0000"/>
                </a:solidFill>
                <a:latin typeface="Trebuchet MS" panose="020B0603020202020204" pitchFamily="34" charset="0"/>
              </a:rPr>
              <a:t>az ipari célú fás szárú ültetvények telepítése esetén a támogatás egy összegben igényelhető a telepítés megvalósulását követően (korábban a telepítő támogatás 10 %-ára a telepítés megvalósulását követő 5. évben vált jogosulttá</a:t>
            </a:r>
            <a:r>
              <a:rPr lang="hu-HU" sz="3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),</a:t>
            </a:r>
            <a:endParaRPr lang="hu-HU" sz="36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176213" indent="-166688"/>
            <a:r>
              <a:rPr lang="hu-HU" sz="3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az </a:t>
            </a:r>
            <a:r>
              <a:rPr lang="hu-HU" sz="3600" dirty="0">
                <a:solidFill>
                  <a:srgbClr val="FF0000"/>
                </a:solidFill>
                <a:latin typeface="Trebuchet MS" panose="020B0603020202020204" pitchFamily="34" charset="0"/>
              </a:rPr>
              <a:t>ipari célú fás szárú ültetvény 5 éves fenntartási időszaka mellett előírásra került, hogy  az ültetvényt legalább a telepítést követő nyolcadik év végéig fenn kell tartani</a:t>
            </a:r>
            <a:r>
              <a:rPr lang="hu-HU" sz="3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.</a:t>
            </a:r>
          </a:p>
          <a:p>
            <a:pPr marL="176213" indent="-166688"/>
            <a:endParaRPr lang="hu-HU" sz="36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9525" indent="0">
              <a:buNone/>
            </a:pPr>
            <a:r>
              <a:rPr lang="hu-HU" sz="3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Támogatási kérelem benyújtására meghatározott utolsó határidő: 2019. június 30.</a:t>
            </a:r>
            <a:endParaRPr lang="hu-HU" sz="36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hu-HU" sz="36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hu-HU" sz="4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707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387747" y="771550"/>
            <a:ext cx="8147248" cy="338437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hu-HU" sz="14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VP5-8.2.1-16 Agrár-erdészeti </a:t>
            </a:r>
            <a:r>
              <a:rPr lang="hu-HU" sz="14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rendszerek </a:t>
            </a:r>
            <a:r>
              <a:rPr lang="hu-HU" sz="14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létrehozása</a:t>
            </a:r>
            <a:endParaRPr lang="hu-HU" sz="1400" u="sng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hu-HU" sz="5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hu-HU" sz="1000" dirty="0" smtClean="0">
                <a:solidFill>
                  <a:srgbClr val="3B25C1"/>
                </a:solidFill>
                <a:latin typeface="Trebuchet MS" panose="020B0603020202020204" pitchFamily="34" charset="0"/>
              </a:rPr>
              <a:t>Fatermesztés, illetve fás szárú növényzet fenntartása mezőgazdasági területeken</a:t>
            </a:r>
            <a:endParaRPr lang="hu-HU" sz="1000" dirty="0">
              <a:solidFill>
                <a:srgbClr val="3B25C1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10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Támogatható tevékenységek:</a:t>
            </a:r>
          </a:p>
          <a:p>
            <a:pPr marL="166688" indent="-166688" algn="just">
              <a:spcBef>
                <a:spcPts val="0"/>
              </a:spcBef>
            </a:pP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szántóföldi kultúrával kombinált agrár-erdészeti rendszer</a:t>
            </a:r>
          </a:p>
          <a:p>
            <a:pPr marL="166688" indent="-166688" algn="just">
              <a:spcBef>
                <a:spcPts val="0"/>
              </a:spcBef>
            </a:pP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gyepgazdálkodással </a:t>
            </a:r>
            <a:r>
              <a:rPr lang="hu-HU" sz="1000" dirty="0">
                <a:solidFill>
                  <a:srgbClr val="006633"/>
                </a:solidFill>
                <a:latin typeface="Trebuchet MS" panose="020B0603020202020204" pitchFamily="34" charset="0"/>
              </a:rPr>
              <a:t>kombinált fás legelő vagy fás </a:t>
            </a: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kaszáló</a:t>
            </a:r>
          </a:p>
          <a:p>
            <a:pPr marL="166688" indent="-166688" algn="just">
              <a:spcBef>
                <a:spcPts val="0"/>
              </a:spcBef>
            </a:pP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mezővédő fásítás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1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hu-HU" sz="10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Támogatás elemei: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hu-HU" sz="1000" dirty="0">
                <a:solidFill>
                  <a:srgbClr val="006633"/>
                </a:solidFill>
                <a:latin typeface="Trebuchet MS" panose="020B0603020202020204" pitchFamily="34" charset="0"/>
              </a:rPr>
              <a:t>1. Alaptámogatás </a:t>
            </a: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(a létesítés </a:t>
            </a:r>
            <a:r>
              <a:rPr lang="hu-HU" sz="1000" dirty="0">
                <a:solidFill>
                  <a:srgbClr val="006633"/>
                </a:solidFill>
                <a:latin typeface="Trebuchet MS" panose="020B0603020202020204" pitchFamily="34" charset="0"/>
              </a:rPr>
              <a:t>megvalósítását követően egy </a:t>
            </a: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alkalommal)</a:t>
            </a:r>
            <a:endParaRPr lang="hu-HU" sz="10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2. Fenntartási, ápolási tevékenységékhez a fenntartási időszakban (évenkénti kifizetés)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3. Kiegészítő támogatások: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	- csemeték újratelepítéséhez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	- extenzív állattartás esetén fedett szárnyék, gémeskút, itató létesítéséhez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4. SAPS jogosultság mezővédő fásítás kivételével fennmarad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10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hu-HU" sz="1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2018</a:t>
            </a:r>
            <a:r>
              <a:rPr lang="hu-HU" sz="1000" dirty="0">
                <a:solidFill>
                  <a:srgbClr val="FF0000"/>
                </a:solidFill>
                <a:latin typeface="Trebuchet MS" panose="020B0603020202020204" pitchFamily="34" charset="0"/>
              </a:rPr>
              <a:t>. június </a:t>
            </a:r>
            <a:r>
              <a:rPr lang="hu-HU" sz="1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21-től a </a:t>
            </a:r>
            <a:r>
              <a:rPr lang="hu-HU" sz="1000" dirty="0">
                <a:solidFill>
                  <a:srgbClr val="FF0000"/>
                </a:solidFill>
                <a:latin typeface="Trebuchet MS" panose="020B0603020202020204" pitchFamily="34" charset="0"/>
              </a:rPr>
              <a:t>kifizetés igénylést nem csak a támogatói okirat kézbesítésének az évében, hanem annak hatálybalépésétől számított második kifizetési igénylés benyújtására nyitva álló időszak végéig lehet benyújtani</a:t>
            </a:r>
            <a:r>
              <a:rPr lang="hu-HU" sz="1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hu-HU" sz="1000" dirty="0">
                <a:solidFill>
                  <a:srgbClr val="FF0000"/>
                </a:solidFill>
                <a:latin typeface="Trebuchet MS" panose="020B0603020202020204" pitchFamily="34" charset="0"/>
              </a:rPr>
              <a:t>Támogatási kérelem benyújtására meghatározott utolsó határidő: 2019. </a:t>
            </a:r>
            <a:r>
              <a:rPr lang="hu-HU" sz="1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január 14.</a:t>
            </a:r>
            <a:endParaRPr lang="hu-HU" sz="10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hu-HU" sz="11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64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915566"/>
            <a:ext cx="8147248" cy="31683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14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VP5-8.3.1-17 Az </a:t>
            </a:r>
            <a:r>
              <a:rPr lang="hu-HU" sz="14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erdőgazdálkodási potenciálban okozott erdőkárok </a:t>
            </a:r>
            <a:r>
              <a:rPr lang="hu-HU" sz="14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megelőzése</a:t>
            </a:r>
          </a:p>
          <a:p>
            <a:pPr marL="0" indent="0">
              <a:buNone/>
            </a:pPr>
            <a:endParaRPr lang="hu-HU" sz="14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hu-HU" sz="1100" dirty="0" smtClean="0">
                <a:solidFill>
                  <a:srgbClr val="3B25C1"/>
                </a:solidFill>
                <a:latin typeface="Trebuchet MS" panose="020B0603020202020204" pitchFamily="34" charset="0"/>
              </a:rPr>
              <a:t>Erdőtüzek</a:t>
            </a:r>
            <a:r>
              <a:rPr lang="hu-HU" sz="1100" dirty="0">
                <a:solidFill>
                  <a:srgbClr val="3B25C1"/>
                </a:solidFill>
                <a:latin typeface="Trebuchet MS" panose="020B0603020202020204" pitchFamily="34" charset="0"/>
              </a:rPr>
              <a:t>, </a:t>
            </a:r>
            <a:r>
              <a:rPr lang="hu-HU" sz="1100" dirty="0" smtClean="0">
                <a:solidFill>
                  <a:srgbClr val="3B25C1"/>
                </a:solidFill>
                <a:latin typeface="Trebuchet MS" panose="020B0603020202020204" pitchFamily="34" charset="0"/>
              </a:rPr>
              <a:t>természeti károk által </a:t>
            </a:r>
            <a:r>
              <a:rPr lang="hu-HU" sz="1100" dirty="0">
                <a:solidFill>
                  <a:srgbClr val="3B25C1"/>
                </a:solidFill>
                <a:latin typeface="Trebuchet MS" panose="020B0603020202020204" pitchFamily="34" charset="0"/>
              </a:rPr>
              <a:t>okozott erdőkárok megelőzését segítő beruházások </a:t>
            </a:r>
            <a:r>
              <a:rPr lang="hu-HU" sz="1100" dirty="0" smtClean="0">
                <a:solidFill>
                  <a:srgbClr val="3B25C1"/>
                </a:solidFill>
                <a:latin typeface="Trebuchet MS" panose="020B0603020202020204" pitchFamily="34" charset="0"/>
              </a:rPr>
              <a:t>ösztönzése</a:t>
            </a:r>
            <a:endParaRPr lang="hu-HU" sz="1100" dirty="0">
              <a:solidFill>
                <a:srgbClr val="3B25C1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hu-HU" sz="11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hu-HU" sz="11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hu-HU" sz="11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Támogatott </a:t>
            </a:r>
            <a:r>
              <a:rPr lang="hu-HU" sz="11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tevékenységek:</a:t>
            </a:r>
          </a:p>
          <a:p>
            <a:pPr marL="176213" indent="-166688" algn="just">
              <a:spcBef>
                <a:spcPts val="0"/>
              </a:spcBef>
            </a:pPr>
            <a:r>
              <a:rPr lang="hu-HU" sz="1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tűzpászták kialakítása, fenntartása</a:t>
            </a:r>
          </a:p>
          <a:p>
            <a:pPr marL="176213" indent="-166688" algn="just">
              <a:spcBef>
                <a:spcPts val="0"/>
              </a:spcBef>
            </a:pPr>
            <a:r>
              <a:rPr lang="hu-HU" sz="1100" dirty="0" err="1" smtClean="0">
                <a:solidFill>
                  <a:srgbClr val="006633"/>
                </a:solidFill>
                <a:latin typeface="Trebuchet MS" panose="020B0603020202020204" pitchFamily="34" charset="0"/>
              </a:rPr>
              <a:t>víznyerőhelyek</a:t>
            </a:r>
            <a:r>
              <a:rPr lang="hu-HU" sz="1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kialakítása, fenntartása</a:t>
            </a:r>
          </a:p>
          <a:p>
            <a:pPr marL="176213" indent="-166688" algn="just">
              <a:spcBef>
                <a:spcPts val="0"/>
              </a:spcBef>
            </a:pPr>
            <a:r>
              <a:rPr lang="hu-HU" sz="1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fenyő főfafajú erdők tisztításakor keletkező vékony faanyag, ágmaradványok eltávolítása a területről</a:t>
            </a:r>
            <a:endParaRPr lang="hu-HU" sz="11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176213" indent="-166688" algn="just">
              <a:spcBef>
                <a:spcPts val="0"/>
              </a:spcBef>
            </a:pPr>
            <a:r>
              <a:rPr lang="hu-HU" sz="1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tuskósorok vágásterületről történő lehordásának támogatása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11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hu-HU" sz="1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tevékenységekhez egyszeri, normatív módon meghatározott támogatás igényelhető.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11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hu-HU" sz="1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</a:t>
            </a:r>
            <a:r>
              <a:rPr lang="hu-HU" sz="1100" dirty="0">
                <a:solidFill>
                  <a:srgbClr val="006633"/>
                </a:solidFill>
                <a:latin typeface="Trebuchet MS" panose="020B0603020202020204" pitchFamily="34" charset="0"/>
              </a:rPr>
              <a:t>támogatást az erdőgazdálkodó igényelheti.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11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hu-HU" sz="1100" dirty="0">
                <a:solidFill>
                  <a:srgbClr val="FF0000"/>
                </a:solidFill>
                <a:latin typeface="Trebuchet MS" panose="020B0603020202020204" pitchFamily="34" charset="0"/>
              </a:rPr>
              <a:t>Támogatási kérelem benyújtására meghatározott utolsó határidő: 2019. </a:t>
            </a:r>
            <a:r>
              <a:rPr lang="hu-HU" sz="11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április 30.</a:t>
            </a:r>
            <a:endParaRPr lang="hu-HU" sz="11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011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972654"/>
            <a:ext cx="8147248" cy="2967247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4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VP5-8.4.1-16 Az </a:t>
            </a:r>
            <a:r>
              <a:rPr lang="hu-HU" sz="14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erdőgazdálkodási potenciálban okozott erdőkárok helyreállítása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None/>
            </a:pPr>
            <a:r>
              <a:rPr lang="hu-HU" sz="1100" dirty="0" smtClean="0">
                <a:solidFill>
                  <a:srgbClr val="3B25C1"/>
                </a:solidFill>
                <a:latin typeface="Trebuchet MS" panose="020B0603020202020204" pitchFamily="34" charset="0"/>
              </a:rPr>
              <a:t>Erdőtüzekkel, természeti </a:t>
            </a:r>
            <a:r>
              <a:rPr lang="hu-HU" sz="1100" dirty="0">
                <a:solidFill>
                  <a:srgbClr val="3B25C1"/>
                </a:solidFill>
                <a:latin typeface="Trebuchet MS" panose="020B0603020202020204" pitchFamily="34" charset="0"/>
              </a:rPr>
              <a:t>károkkal sújtott </a:t>
            </a:r>
            <a:r>
              <a:rPr lang="hu-HU" sz="1100" dirty="0" smtClean="0">
                <a:solidFill>
                  <a:srgbClr val="3B25C1"/>
                </a:solidFill>
                <a:latin typeface="Trebuchet MS" panose="020B0603020202020204" pitchFamily="34" charset="0"/>
              </a:rPr>
              <a:t>erdők helyreállításának költségeihez való hozzájárulás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hu-HU" sz="11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1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Egyszeri támogatás elemei:</a:t>
            </a:r>
            <a:endParaRPr lang="hu-HU" sz="1100" u="sng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1. Alaptámogatás az elpusztult faállomány pótlásához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2. Kiegészítő támogatás lejtős területen padka, rőzsefonat vagy talajfogó gát készítéséhez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None/>
            </a:pPr>
            <a:r>
              <a:rPr lang="hu-HU" sz="1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</a:t>
            </a:r>
            <a:r>
              <a:rPr lang="hu-HU" sz="1100" dirty="0">
                <a:solidFill>
                  <a:srgbClr val="006633"/>
                </a:solidFill>
                <a:latin typeface="Trebuchet MS" panose="020B0603020202020204" pitchFamily="34" charset="0"/>
              </a:rPr>
              <a:t>támogatás kizárólag az </a:t>
            </a:r>
            <a:r>
              <a:rPr lang="hu-HU" sz="1100" dirty="0" err="1">
                <a:solidFill>
                  <a:srgbClr val="006633"/>
                </a:solidFill>
                <a:latin typeface="Trebuchet MS" panose="020B0603020202020204" pitchFamily="34" charset="0"/>
              </a:rPr>
              <a:t>Evt</a:t>
            </a:r>
            <a:r>
              <a:rPr lang="hu-HU" sz="1100" dirty="0">
                <a:solidFill>
                  <a:srgbClr val="006633"/>
                </a:solidFill>
                <a:latin typeface="Trebuchet MS" panose="020B0603020202020204" pitchFamily="34" charset="0"/>
              </a:rPr>
              <a:t>. hatálya alá tartozó területeken 2014. július 1. után keletkezett károk helyreállításához </a:t>
            </a:r>
            <a:r>
              <a:rPr lang="hu-HU" sz="1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igényelhető.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None/>
            </a:pPr>
            <a:r>
              <a:rPr lang="hu-HU" sz="1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</a:t>
            </a:r>
            <a:r>
              <a:rPr lang="hu-HU" sz="1100" dirty="0">
                <a:solidFill>
                  <a:srgbClr val="006633"/>
                </a:solidFill>
                <a:latin typeface="Trebuchet MS" panose="020B0603020202020204" pitchFamily="34" charset="0"/>
              </a:rPr>
              <a:t>tevékenységekhez egyszeri, normatív módon meghatározott támogatás igényelhető</a:t>
            </a:r>
            <a:r>
              <a:rPr lang="hu-HU" sz="1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None/>
            </a:pPr>
            <a:r>
              <a:rPr lang="hu-HU" sz="1100" dirty="0">
                <a:solidFill>
                  <a:srgbClr val="FF0000"/>
                </a:solidFill>
                <a:latin typeface="Trebuchet MS" panose="020B0603020202020204" pitchFamily="34" charset="0"/>
              </a:rPr>
              <a:t>Támogatási kérelem benyújtására meghatározott utolsó határidő: 2019. </a:t>
            </a:r>
            <a:r>
              <a:rPr lang="hu-HU" sz="11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május 15.</a:t>
            </a:r>
            <a:endParaRPr lang="hu-HU" sz="11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None/>
            </a:pPr>
            <a:endParaRPr lang="hu-HU" sz="11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337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04138" y="771550"/>
            <a:ext cx="8147248" cy="324036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4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VP5-8.5.1-16 Erdei </a:t>
            </a:r>
            <a:r>
              <a:rPr lang="hu-HU" sz="14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ökoszisztémák ellenálló képességének, környezeti értékének növelése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hu-HU" sz="6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000" dirty="0" smtClean="0">
                <a:solidFill>
                  <a:srgbClr val="3B25C1"/>
                </a:solidFill>
                <a:latin typeface="Trebuchet MS" panose="020B0603020202020204" pitchFamily="34" charset="0"/>
              </a:rPr>
              <a:t>Magasabb természetességi állapotú, ellenállóbb, jövedelmezőbb erdők létrehozásának ösztönzése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hu-HU" sz="1000" u="sng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0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Támogatható tevékenységek: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erdőszerkezet-átalakítás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klíma rezisztens </a:t>
            </a:r>
            <a:r>
              <a:rPr lang="hu-HU" sz="1000" dirty="0">
                <a:solidFill>
                  <a:srgbClr val="006633"/>
                </a:solidFill>
                <a:latin typeface="Trebuchet MS" panose="020B0603020202020204" pitchFamily="34" charset="0"/>
              </a:rPr>
              <a:t>szaporítóanyaggal történő </a:t>
            </a: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erdőfelújítás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erdei </a:t>
            </a:r>
            <a:r>
              <a:rPr lang="hu-HU" sz="1000" dirty="0">
                <a:solidFill>
                  <a:srgbClr val="006633"/>
                </a:solidFill>
                <a:latin typeface="Trebuchet MS" panose="020B0603020202020204" pitchFamily="34" charset="0"/>
              </a:rPr>
              <a:t>ökoszisztémák </a:t>
            </a: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környezeti </a:t>
            </a:r>
            <a:r>
              <a:rPr lang="hu-HU" sz="1000" dirty="0">
                <a:solidFill>
                  <a:srgbClr val="006633"/>
                </a:solidFill>
                <a:latin typeface="Trebuchet MS" panose="020B0603020202020204" pitchFamily="34" charset="0"/>
              </a:rPr>
              <a:t>értékének növelése</a:t>
            </a: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: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intenzíven </a:t>
            </a:r>
            <a:r>
              <a:rPr lang="hu-HU" sz="1000" dirty="0">
                <a:solidFill>
                  <a:srgbClr val="006633"/>
                </a:solidFill>
                <a:latin typeface="Trebuchet MS" panose="020B0603020202020204" pitchFamily="34" charset="0"/>
              </a:rPr>
              <a:t>terjedő, idegenhonos fa- és cserjefajok </a:t>
            </a: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visszaszorítása,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erdei </a:t>
            </a:r>
            <a:r>
              <a:rPr lang="hu-HU" sz="1000" dirty="0">
                <a:solidFill>
                  <a:srgbClr val="006633"/>
                </a:solidFill>
                <a:latin typeface="Trebuchet MS" panose="020B0603020202020204" pitchFamily="34" charset="0"/>
              </a:rPr>
              <a:t>tisztások kialakítása vagy helyreállítása</a:t>
            </a: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hu-HU" sz="10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0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Egyszeri támogatás </a:t>
            </a:r>
            <a:r>
              <a:rPr lang="hu-HU" sz="10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elemei: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1. Alaptámogatás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2. Kiegészítő </a:t>
            </a:r>
            <a:r>
              <a:rPr lang="hu-HU" sz="1000" dirty="0">
                <a:solidFill>
                  <a:srgbClr val="006633"/>
                </a:solidFill>
                <a:latin typeface="Trebuchet MS" panose="020B0603020202020204" pitchFamily="34" charset="0"/>
              </a:rPr>
              <a:t>támogatás: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hu-HU" sz="1000" dirty="0">
                <a:solidFill>
                  <a:srgbClr val="006633"/>
                </a:solidFill>
                <a:latin typeface="Trebuchet MS" panose="020B0603020202020204" pitchFamily="34" charset="0"/>
              </a:rPr>
              <a:t>erdőszerkezet-átalakítás, klíma rezisztens szaporítóanyaggal történő erdőfelújítás: kerítés, villanypásztor építés, padka építés, erdőszegély kialakítás támogatása,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hu-HU" sz="1000" dirty="0">
                <a:solidFill>
                  <a:srgbClr val="006633"/>
                </a:solidFill>
                <a:latin typeface="Trebuchet MS" panose="020B0603020202020204" pitchFamily="34" charset="0"/>
              </a:rPr>
              <a:t>intenzíven terjedő, idegenhonos fa- és cserjefajok visszaszorítása: tuskókenés támogatása</a:t>
            </a:r>
            <a:r>
              <a:rPr lang="hu-HU" sz="1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None/>
            </a:pPr>
            <a:r>
              <a:rPr lang="hu-HU" sz="1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Támogatási </a:t>
            </a:r>
            <a:r>
              <a:rPr lang="hu-HU" sz="1000" dirty="0">
                <a:solidFill>
                  <a:srgbClr val="FF0000"/>
                </a:solidFill>
                <a:latin typeface="Trebuchet MS" panose="020B0603020202020204" pitchFamily="34" charset="0"/>
              </a:rPr>
              <a:t>kérelem benyújtására meghatározott utolsó határidő: 2019. </a:t>
            </a:r>
            <a:r>
              <a:rPr lang="hu-HU" sz="1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február 28.</a:t>
            </a:r>
            <a:endParaRPr lang="hu-HU" sz="1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805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387747" y="864642"/>
            <a:ext cx="8147248" cy="321927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hu-HU" sz="56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VP4-15.1.1-17 Erdő-környezetvédelmi </a:t>
            </a:r>
            <a:r>
              <a:rPr lang="hu-HU" sz="56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kifizetések</a:t>
            </a:r>
          </a:p>
          <a:p>
            <a:pPr marL="0" indent="0" algn="just">
              <a:buNone/>
            </a:pPr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hu-HU" sz="3600" dirty="0" smtClean="0">
                <a:solidFill>
                  <a:srgbClr val="3D1BCB"/>
                </a:solidFill>
                <a:latin typeface="Trebuchet MS" panose="020B0603020202020204" pitchFamily="34" charset="0"/>
              </a:rPr>
              <a:t>Természetkímélő erdőgazdálkodási gyakorlat ösztönzése</a:t>
            </a:r>
          </a:p>
          <a:p>
            <a:pPr marL="0" indent="0" algn="just">
              <a:buNone/>
            </a:pPr>
            <a:endParaRPr lang="hu-HU" sz="36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hu-HU" sz="36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Támogatható tevékenységek:</a:t>
            </a:r>
          </a:p>
          <a:p>
            <a:pPr>
              <a:buFontTx/>
              <a:buChar char="-"/>
            </a:pP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szálaló erdőgazdálkodás</a:t>
            </a:r>
          </a:p>
          <a:p>
            <a:pPr>
              <a:buFontTx/>
              <a:buChar char="-"/>
            </a:pP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erdők kézimunka igényes ápolása</a:t>
            </a:r>
          </a:p>
          <a:p>
            <a:pPr>
              <a:buFontTx/>
              <a:buChar char="-"/>
            </a:pP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természetkímélő anyagmozgatás</a:t>
            </a:r>
          </a:p>
          <a:p>
            <a:pPr>
              <a:buFontTx/>
              <a:buChar char="-"/>
            </a:pPr>
            <a:endParaRPr lang="hu-HU" sz="36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hu-HU" sz="36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Támogatás elemei:</a:t>
            </a:r>
          </a:p>
          <a:p>
            <a:pPr marL="0" indent="0">
              <a:buNone/>
            </a:pP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1. Alaptámogatás</a:t>
            </a:r>
          </a:p>
          <a:p>
            <a:pPr>
              <a:buFontTx/>
              <a:buChar char="-"/>
            </a:pP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szálaló erdőgazdálkodás esetén 10 évig évenkénti kifizetéssel</a:t>
            </a:r>
          </a:p>
          <a:p>
            <a:pPr>
              <a:buFontTx/>
              <a:buChar char="-"/>
            </a:pPr>
            <a:r>
              <a:rPr lang="hu-HU" sz="3600" dirty="0">
                <a:solidFill>
                  <a:srgbClr val="006633"/>
                </a:solidFill>
                <a:latin typeface="Trebuchet MS" panose="020B0603020202020204" pitchFamily="34" charset="0"/>
              </a:rPr>
              <a:t>erdők kézimunka igényes </a:t>
            </a: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ápolása esetén 7 évig évenkénti kifizetéssel</a:t>
            </a:r>
          </a:p>
          <a:p>
            <a:pPr>
              <a:buFontTx/>
              <a:buChar char="-"/>
            </a:pPr>
            <a:r>
              <a:rPr lang="hu-HU" sz="3600" dirty="0">
                <a:solidFill>
                  <a:srgbClr val="006633"/>
                </a:solidFill>
                <a:latin typeface="Trebuchet MS" panose="020B0603020202020204" pitchFamily="34" charset="0"/>
              </a:rPr>
              <a:t>természetkímélő </a:t>
            </a: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anyagmozgatás (egyszeri kifizetés)</a:t>
            </a:r>
            <a:endParaRPr lang="hu-HU" sz="36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2. Kiegészítő támogatás szálaló erdőgazdálkodás esetén kerítés vagy villanypásztor </a:t>
            </a:r>
            <a:r>
              <a:rPr lang="hu-HU" sz="3600" dirty="0">
                <a:solidFill>
                  <a:srgbClr val="006633"/>
                </a:solidFill>
                <a:latin typeface="Trebuchet MS" panose="020B0603020202020204" pitchFamily="34" charset="0"/>
              </a:rPr>
              <a:t>építéséhez, </a:t>
            </a: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lejtős </a:t>
            </a:r>
            <a:r>
              <a:rPr lang="hu-HU" sz="3600" dirty="0">
                <a:solidFill>
                  <a:srgbClr val="006633"/>
                </a:solidFill>
                <a:latin typeface="Trebuchet MS" panose="020B0603020202020204" pitchFamily="34" charset="0"/>
              </a:rPr>
              <a:t>területen </a:t>
            </a: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padkázáshoz, </a:t>
            </a:r>
            <a:r>
              <a:rPr lang="hu-HU" sz="3600" dirty="0">
                <a:solidFill>
                  <a:srgbClr val="006633"/>
                </a:solidFill>
                <a:latin typeface="Trebuchet MS" panose="020B0603020202020204" pitchFamily="34" charset="0"/>
              </a:rPr>
              <a:t>rőzsefonat </a:t>
            </a: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vagy </a:t>
            </a:r>
            <a:r>
              <a:rPr lang="hu-HU" sz="3600" dirty="0">
                <a:solidFill>
                  <a:srgbClr val="006633"/>
                </a:solidFill>
                <a:latin typeface="Trebuchet MS" panose="020B0603020202020204" pitchFamily="34" charset="0"/>
              </a:rPr>
              <a:t>fatörzs </a:t>
            </a: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elhelyezéséhez</a:t>
            </a:r>
            <a:r>
              <a:rPr lang="hu-HU" sz="3600" dirty="0">
                <a:solidFill>
                  <a:srgbClr val="006633"/>
                </a:solidFill>
                <a:latin typeface="Trebuchet MS" panose="020B0603020202020204" pitchFamily="34" charset="0"/>
              </a:rPr>
              <a:t> </a:t>
            </a:r>
            <a:r>
              <a:rPr lang="hu-HU" sz="36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(egyszeri kifizetés)</a:t>
            </a:r>
          </a:p>
          <a:p>
            <a:pPr marL="0" indent="0">
              <a:buNone/>
            </a:pPr>
            <a:endParaRPr lang="hu-HU" sz="36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hu-HU" sz="3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2018</a:t>
            </a:r>
            <a:r>
              <a:rPr lang="hu-HU" sz="3600" dirty="0">
                <a:solidFill>
                  <a:srgbClr val="FF0000"/>
                </a:solidFill>
                <a:latin typeface="Trebuchet MS" panose="020B0603020202020204" pitchFamily="34" charset="0"/>
              </a:rPr>
              <a:t>. szeptember </a:t>
            </a:r>
            <a:r>
              <a:rPr lang="hu-HU" sz="3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14-től</a:t>
            </a:r>
          </a:p>
          <a:p>
            <a:pPr marL="166688" indent="-166688"/>
            <a:r>
              <a:rPr lang="hu-HU" sz="3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képzési kötelezettség határideje 2020</a:t>
            </a:r>
            <a:r>
              <a:rPr lang="hu-HU" sz="3600" dirty="0">
                <a:solidFill>
                  <a:srgbClr val="FF0000"/>
                </a:solidFill>
                <a:latin typeface="Trebuchet MS" panose="020B0603020202020204" pitchFamily="34" charset="0"/>
              </a:rPr>
              <a:t>. dec. 31-re </a:t>
            </a:r>
            <a:r>
              <a:rPr lang="hu-HU" sz="3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módosult,</a:t>
            </a:r>
            <a:endParaRPr lang="hu-HU" sz="36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166688" indent="-166688"/>
            <a:r>
              <a:rPr lang="hu-HU" sz="3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a </a:t>
            </a:r>
            <a:r>
              <a:rPr lang="hu-HU" sz="3600" dirty="0">
                <a:solidFill>
                  <a:srgbClr val="FF0000"/>
                </a:solidFill>
                <a:latin typeface="Trebuchet MS" panose="020B0603020202020204" pitchFamily="34" charset="0"/>
              </a:rPr>
              <a:t>kifizetés igénylést nem csak a támogatói okirat kézbesítésének az évében, hanem annak hatálybalépésétől számított második kifizetési igénylés </a:t>
            </a:r>
            <a:r>
              <a:rPr lang="hu-HU" sz="3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benyújtására </a:t>
            </a:r>
            <a:r>
              <a:rPr lang="hu-HU" sz="3600" dirty="0">
                <a:solidFill>
                  <a:srgbClr val="FF0000"/>
                </a:solidFill>
                <a:latin typeface="Trebuchet MS" panose="020B0603020202020204" pitchFamily="34" charset="0"/>
              </a:rPr>
              <a:t>nyitva álló időszak végéig lehet benyújtani</a:t>
            </a:r>
            <a:r>
              <a:rPr lang="hu-HU" sz="3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.</a:t>
            </a:r>
          </a:p>
          <a:p>
            <a:pPr marL="166688" indent="-166688"/>
            <a:endParaRPr lang="hu-HU" sz="36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166688" indent="-166688"/>
            <a:r>
              <a:rPr lang="hu-HU" sz="3600" dirty="0">
                <a:solidFill>
                  <a:srgbClr val="FF0000"/>
                </a:solidFill>
                <a:latin typeface="Trebuchet MS" panose="020B0603020202020204" pitchFamily="34" charset="0"/>
              </a:rPr>
              <a:t>Támogatási kérelem benyújtására 2019. február 15-ig van lehetőség</a:t>
            </a:r>
            <a:r>
              <a:rPr lang="hu-HU" sz="36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.</a:t>
            </a:r>
            <a:endParaRPr lang="hu-HU" sz="36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916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868146"/>
            <a:ext cx="8147248" cy="31437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hu-HU" sz="56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VP4-12.2.1-16 </a:t>
            </a:r>
            <a:r>
              <a:rPr lang="hu-HU" sz="5600" u="sng" dirty="0" err="1" smtClean="0">
                <a:solidFill>
                  <a:srgbClr val="006633"/>
                </a:solidFill>
                <a:latin typeface="Trebuchet MS" panose="020B0603020202020204" pitchFamily="34" charset="0"/>
              </a:rPr>
              <a:t>Natura</a:t>
            </a:r>
            <a:r>
              <a:rPr lang="hu-HU" sz="56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</a:t>
            </a:r>
            <a:r>
              <a:rPr lang="hu-HU" sz="56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2000 erdőterületeknek nyújtott kompenzációs kifizetések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4000" dirty="0" smtClean="0">
                <a:solidFill>
                  <a:srgbClr val="3B25C1"/>
                </a:solidFill>
                <a:latin typeface="Trebuchet MS" panose="020B0603020202020204" pitchFamily="34" charset="0"/>
              </a:rPr>
              <a:t>Jogszabályi </a:t>
            </a:r>
            <a:r>
              <a:rPr lang="hu-HU" sz="4000" dirty="0">
                <a:solidFill>
                  <a:srgbClr val="3B25C1"/>
                </a:solidFill>
                <a:latin typeface="Trebuchet MS" panose="020B0603020202020204" pitchFamily="34" charset="0"/>
              </a:rPr>
              <a:t>előírások betartásából származó többletköltségek, valamint a bevételkiesés </a:t>
            </a:r>
            <a:r>
              <a:rPr lang="hu-HU" sz="4000" dirty="0" smtClean="0">
                <a:solidFill>
                  <a:srgbClr val="3B25C1"/>
                </a:solidFill>
                <a:latin typeface="Trebuchet MS" panose="020B0603020202020204" pitchFamily="34" charset="0"/>
              </a:rPr>
              <a:t>kompenzálása</a:t>
            </a:r>
            <a:endParaRPr lang="hu-HU" sz="4000" dirty="0">
              <a:solidFill>
                <a:srgbClr val="3B25C1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1800"/>
              </a:spcBef>
              <a:buNone/>
            </a:pP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támogatást az érvényes erdőtervvel rendelkező magánjogi erdőgazdálkodó igényelheti.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támogatás 0,25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hektár területet elérő teljes erdőrészletre, illetve kérelmenként legalább 1,0 hektárt elérő </a:t>
            </a: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területre igényelhető.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Nem igényelhető támogatás azon erdőrészletre, amelyre vonatkozóan az erdőgazdálkodót az erdőrészlet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állapotának </a:t>
            </a: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megváltoztatásával járó tevékenység miatt erdőgazdálkodási bírság, vagy közösségi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jelentőségű fajok tömeges </a:t>
            </a: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pusztulását, illetve </a:t>
            </a:r>
            <a:r>
              <a:rPr lang="hu-HU" sz="4000" dirty="0" err="1" smtClean="0">
                <a:solidFill>
                  <a:srgbClr val="006633"/>
                </a:solidFill>
                <a:latin typeface="Trebuchet MS" panose="020B0603020202020204" pitchFamily="34" charset="0"/>
              </a:rPr>
              <a:t>Natura</a:t>
            </a: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2000 terület helyreállíthatatlan károsodását </a:t>
            </a: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eredményező tevékenység miatt természetvédelmi bírság fizetésére kötelezték.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támogatás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2016. január 1. és 2020. december 31. közötti időszakra </a:t>
            </a: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vonatkozóan évente, külön támogatási kérelem nélkül, az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egységes kérelem </a:t>
            </a: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részeként benyújtott kifizetési igénylés útján igényelhető.</a:t>
            </a:r>
          </a:p>
          <a:p>
            <a:pPr marL="0" indent="0" algn="just">
              <a:buNone/>
            </a:pPr>
            <a:endParaRPr lang="hu-HU" sz="4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hu-HU" sz="4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2018</a:t>
            </a:r>
            <a:r>
              <a:rPr lang="hu-HU" sz="4000" dirty="0">
                <a:solidFill>
                  <a:srgbClr val="FF0000"/>
                </a:solidFill>
                <a:latin typeface="Trebuchet MS" panose="020B0603020202020204" pitchFamily="34" charset="0"/>
              </a:rPr>
              <a:t>. augusztus </a:t>
            </a:r>
            <a:r>
              <a:rPr lang="hu-HU" sz="4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13-tól</a:t>
            </a:r>
            <a:endParaRPr lang="hu-HU" sz="40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176213" indent="-166688"/>
            <a:r>
              <a:rPr lang="hu-HU" sz="4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a </a:t>
            </a:r>
            <a:r>
              <a:rPr lang="hu-HU" sz="4000" dirty="0">
                <a:solidFill>
                  <a:srgbClr val="FF0000"/>
                </a:solidFill>
                <a:latin typeface="Trebuchet MS" panose="020B0603020202020204" pitchFamily="34" charset="0"/>
              </a:rPr>
              <a:t>támogatásban részesülők monitoring bejelentési kötelezettsége törlésre </a:t>
            </a:r>
            <a:r>
              <a:rPr lang="hu-HU" sz="4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került,</a:t>
            </a:r>
            <a:endParaRPr lang="hu-HU" sz="40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176213" indent="-166688"/>
            <a:r>
              <a:rPr lang="hu-HU" sz="4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nem </a:t>
            </a:r>
            <a:r>
              <a:rPr lang="hu-HU" sz="4000" dirty="0">
                <a:solidFill>
                  <a:srgbClr val="FF0000"/>
                </a:solidFill>
                <a:latin typeface="Trebuchet MS" panose="020B0603020202020204" pitchFamily="34" charset="0"/>
              </a:rPr>
              <a:t>kell kötelező képzésen részt vennie azon támogatást igénylőnek, aki az ÚMVP keretében meghirdetett </a:t>
            </a:r>
            <a:r>
              <a:rPr lang="hu-HU" sz="4000" dirty="0" err="1">
                <a:solidFill>
                  <a:srgbClr val="FF0000"/>
                </a:solidFill>
                <a:latin typeface="Trebuchet MS" panose="020B0603020202020204" pitchFamily="34" charset="0"/>
              </a:rPr>
              <a:t>Natura</a:t>
            </a:r>
            <a:r>
              <a:rPr lang="hu-HU" sz="4000" dirty="0">
                <a:solidFill>
                  <a:srgbClr val="FF0000"/>
                </a:solidFill>
                <a:latin typeface="Trebuchet MS" panose="020B0603020202020204" pitchFamily="34" charset="0"/>
              </a:rPr>
              <a:t> 2000 erdő képzésen már részt vett.</a:t>
            </a:r>
          </a:p>
          <a:p>
            <a:pPr marL="0" indent="0">
              <a:buNone/>
            </a:pPr>
            <a:r>
              <a:rPr lang="hu-HU" sz="4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2018. október 10-től a vegyes (magán, valamint állami vagy önkormányzati) tulajdonban álló </a:t>
            </a:r>
            <a:r>
              <a:rPr lang="hu-HU" sz="4000" dirty="0">
                <a:solidFill>
                  <a:srgbClr val="FF0000"/>
                </a:solidFill>
                <a:latin typeface="Trebuchet MS" panose="020B0603020202020204" pitchFamily="34" charset="0"/>
              </a:rPr>
              <a:t>erdőrészletre bejegyzett magánjogi erdőgazdálkodó </a:t>
            </a:r>
            <a:r>
              <a:rPr lang="hu-HU" sz="4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az </a:t>
            </a:r>
            <a:r>
              <a:rPr lang="hu-HU" sz="4000" dirty="0">
                <a:solidFill>
                  <a:srgbClr val="FF0000"/>
                </a:solidFill>
                <a:latin typeface="Trebuchet MS" panose="020B0603020202020204" pitchFamily="34" charset="0"/>
              </a:rPr>
              <a:t>erdőrészlet teljes terültére vonatkozóan jogosult </a:t>
            </a:r>
            <a:r>
              <a:rPr lang="hu-HU" sz="4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a </a:t>
            </a:r>
            <a:r>
              <a:rPr lang="hu-HU" sz="4000" dirty="0">
                <a:solidFill>
                  <a:srgbClr val="FF0000"/>
                </a:solidFill>
                <a:latin typeface="Trebuchet MS" panose="020B0603020202020204" pitchFamily="34" charset="0"/>
              </a:rPr>
              <a:t>támogatás igénybevételére.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862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771550"/>
            <a:ext cx="8147248" cy="328778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hu-HU" sz="56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VP-5-8.6.2-16 Erdei termelési potenciál mobilizálását szolgáló </a:t>
            </a:r>
            <a:r>
              <a:rPr lang="hu-HU" sz="56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tevékenységek (fiatal erdők ápolása)</a:t>
            </a:r>
          </a:p>
          <a:p>
            <a:pPr marL="0" indent="0" algn="just">
              <a:spcBef>
                <a:spcPts val="1800"/>
              </a:spcBef>
              <a:buNone/>
            </a:pPr>
            <a:r>
              <a:rPr lang="hu-HU" sz="4000" dirty="0" smtClean="0">
                <a:solidFill>
                  <a:srgbClr val="3D1BCB"/>
                </a:solidFill>
                <a:latin typeface="Trebuchet MS" panose="020B0603020202020204" pitchFamily="34" charset="0"/>
              </a:rPr>
              <a:t>Az erdők </a:t>
            </a:r>
            <a:r>
              <a:rPr lang="hu-HU" sz="4000" dirty="0">
                <a:solidFill>
                  <a:srgbClr val="3D1BCB"/>
                </a:solidFill>
                <a:latin typeface="Trebuchet MS" panose="020B0603020202020204" pitchFamily="34" charset="0"/>
              </a:rPr>
              <a:t>gazdasági értékének növelése olyan erdészeti beavatkozásokkal, amelyek által az erdők nagyobb mértékben képesek ellátni gazdasági értékteremtő funkciójukat</a:t>
            </a:r>
            <a:r>
              <a:rPr lang="hu-HU" sz="4000" dirty="0" smtClean="0">
                <a:solidFill>
                  <a:srgbClr val="3D1BCB"/>
                </a:solidFill>
                <a:latin typeface="Trebuchet MS" panose="020B0603020202020204" pitchFamily="34" charset="0"/>
              </a:rPr>
              <a:t>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40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Támogatható </a:t>
            </a:r>
            <a:r>
              <a:rPr lang="hu-HU" sz="40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tevékenységek:</a:t>
            </a:r>
          </a:p>
          <a:p>
            <a:pPr lvl="1" algn="just"/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erdősítések befejezett ápolása,</a:t>
            </a:r>
          </a:p>
          <a:p>
            <a:pPr lvl="1" algn="just"/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fiatal erdők tisztítása,</a:t>
            </a:r>
          </a:p>
          <a:p>
            <a:pPr lvl="1" algn="just"/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törzsnevelési jellegű beavatkozás (törzsnyesés).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támogatás az Országos Erdőállomány Adattárban erdőként nyilvántartott erdőkre igényelhető. 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támogatást </a:t>
            </a: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magánjogi és önkormányzati erdőgazdálkodó igényelheti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, amennyiben rendelkezik az érintett erdőterületre jogerős erdőtervvel.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támogatás </a:t>
            </a: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0,5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hektár területet elérő </a:t>
            </a: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erdőrészletre, vagy részterületre,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illetve kérelmenként legalább </a:t>
            </a: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2,0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hektárt elérő területre igényelhető.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kifizetési igénylést </a:t>
            </a: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támogatott 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tevékenység maradéktalan megvalósítását követő 20 napon </a:t>
            </a:r>
            <a:r>
              <a:rPr lang="hu-HU" sz="4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belül kell benyújtani</a:t>
            </a:r>
            <a:r>
              <a:rPr lang="hu-HU" sz="4000" dirty="0">
                <a:solidFill>
                  <a:srgbClr val="006633"/>
                </a:solidFill>
                <a:latin typeface="Trebuchet MS" panose="020B0603020202020204" pitchFamily="34" charset="0"/>
              </a:rPr>
              <a:t>!</a:t>
            </a:r>
            <a:endParaRPr lang="hu-HU" sz="4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hu-HU" sz="4000" u="sng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hu-HU" sz="4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2018</a:t>
            </a:r>
            <a:r>
              <a:rPr lang="hu-HU" sz="4000" dirty="0">
                <a:solidFill>
                  <a:srgbClr val="FF0000"/>
                </a:solidFill>
                <a:latin typeface="Trebuchet MS" panose="020B0603020202020204" pitchFamily="34" charset="0"/>
              </a:rPr>
              <a:t>. augusztus </a:t>
            </a:r>
            <a:r>
              <a:rPr lang="hu-HU" sz="4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9-től a</a:t>
            </a:r>
            <a:r>
              <a:rPr lang="hu-HU" sz="4000" dirty="0">
                <a:solidFill>
                  <a:srgbClr val="FF0000"/>
                </a:solidFill>
                <a:latin typeface="Trebuchet MS" panose="020B0603020202020204" pitchFamily="34" charset="0"/>
              </a:rPr>
              <a:t> felhívás kiegészítésre került egy további támogatási kérelem benyújtási időszakkal. Ennek értelmében támogatási kérelmeket 2019. </a:t>
            </a:r>
            <a:r>
              <a:rPr lang="hu-HU" sz="4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február 1. és </a:t>
            </a:r>
            <a:r>
              <a:rPr lang="hu-HU" sz="4000" dirty="0">
                <a:solidFill>
                  <a:srgbClr val="FF0000"/>
                </a:solidFill>
                <a:latin typeface="Trebuchet MS" panose="020B0603020202020204" pitchFamily="34" charset="0"/>
              </a:rPr>
              <a:t>2019</a:t>
            </a:r>
            <a:r>
              <a:rPr lang="hu-HU" sz="4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. március 4. közötti időszakban is </a:t>
            </a:r>
            <a:r>
              <a:rPr lang="hu-HU" sz="4000" dirty="0">
                <a:solidFill>
                  <a:srgbClr val="FF0000"/>
                </a:solidFill>
                <a:latin typeface="Trebuchet MS" panose="020B0603020202020204" pitchFamily="34" charset="0"/>
              </a:rPr>
              <a:t>be lehet nyújtani</a:t>
            </a:r>
            <a:r>
              <a:rPr lang="hu-HU" sz="4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.</a:t>
            </a:r>
            <a:endParaRPr lang="hu-HU" sz="4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291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v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387747" y="915566"/>
            <a:ext cx="8147248" cy="309634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hu-HU" sz="1700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Erdőtörvény, illetve erdészeti hatóság hatáskörébe utalt, fával, faállománnyal borított terület kategóriák:</a:t>
            </a:r>
          </a:p>
          <a:p>
            <a:pPr marL="628650"/>
            <a:r>
              <a:rPr lang="hu-HU" sz="17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Erdők</a:t>
            </a:r>
          </a:p>
          <a:p>
            <a:pPr marL="628650"/>
            <a:r>
              <a:rPr lang="hu-HU" sz="17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Szabad rendelkezésű erdők</a:t>
            </a:r>
          </a:p>
          <a:p>
            <a:pPr marL="628650"/>
            <a:r>
              <a:rPr lang="hu-HU" sz="1700" dirty="0">
                <a:solidFill>
                  <a:srgbClr val="006633"/>
                </a:solidFill>
                <a:latin typeface="Trebuchet MS" panose="020B0603020202020204" pitchFamily="34" charset="0"/>
              </a:rPr>
              <a:t>Fásítások</a:t>
            </a:r>
          </a:p>
          <a:p>
            <a:pPr marL="628650"/>
            <a:r>
              <a:rPr lang="hu-HU" sz="17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Fás szárú ültetvények</a:t>
            </a:r>
          </a:p>
          <a:p>
            <a:pPr marL="628650"/>
            <a:endParaRPr lang="hu-HU" sz="16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hu-HU" sz="13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Szabályozás</a:t>
            </a:r>
            <a:r>
              <a:rPr lang="hu-HU" sz="13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: </a:t>
            </a:r>
          </a:p>
          <a:p>
            <a:pPr marL="0" indent="0">
              <a:buNone/>
            </a:pPr>
            <a:r>
              <a:rPr lang="hu-HU" sz="1300" dirty="0">
                <a:solidFill>
                  <a:srgbClr val="006633"/>
                </a:solidFill>
                <a:latin typeface="Trebuchet MS" panose="020B0603020202020204" pitchFamily="34" charset="0"/>
              </a:rPr>
              <a:t>2009.évi XXXVII </a:t>
            </a: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törvény (erdőtörvény)</a:t>
            </a:r>
            <a:endParaRPr lang="hu-HU" sz="13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hu-HU" sz="1300" dirty="0">
                <a:solidFill>
                  <a:srgbClr val="006633"/>
                </a:solidFill>
                <a:latin typeface="Trebuchet MS" panose="020B0603020202020204" pitchFamily="34" charset="0"/>
              </a:rPr>
              <a:t>61/2017 (XII.21</a:t>
            </a: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.) </a:t>
            </a:r>
            <a:r>
              <a:rPr lang="hu-HU" sz="1300" dirty="0">
                <a:solidFill>
                  <a:srgbClr val="006633"/>
                </a:solidFill>
                <a:latin typeface="Trebuchet MS" panose="020B0603020202020204" pitchFamily="34" charset="0"/>
              </a:rPr>
              <a:t>FM rendelet az </a:t>
            </a: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erdőtörvény végrehajtásáról</a:t>
            </a:r>
          </a:p>
          <a:p>
            <a:pPr marL="0" indent="0">
              <a:buNone/>
            </a:pPr>
            <a:r>
              <a:rPr lang="hu-HU" sz="1300" dirty="0">
                <a:solidFill>
                  <a:srgbClr val="FF0000"/>
                </a:solidFill>
                <a:latin typeface="Trebuchet MS" panose="020B0603020202020204" pitchFamily="34" charset="0"/>
              </a:rPr>
              <a:t>135/2017. (VI. 9.) Korm. </a:t>
            </a:r>
            <a:r>
              <a:rPr lang="hu-HU" sz="13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rendelet a </a:t>
            </a:r>
            <a:r>
              <a:rPr lang="hu-HU" sz="1300" dirty="0">
                <a:solidFill>
                  <a:srgbClr val="FF0000"/>
                </a:solidFill>
                <a:latin typeface="Trebuchet MS" panose="020B0603020202020204" pitchFamily="34" charset="0"/>
              </a:rPr>
              <a:t>fás szárú ültetvényekről</a:t>
            </a:r>
          </a:p>
          <a:p>
            <a:pPr marL="0" indent="0" algn="just">
              <a:buNone/>
            </a:pPr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41813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868147"/>
            <a:ext cx="8147248" cy="2963086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hu-HU" sz="22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VP5-8.6.1-17 Erdészeti technológiákra, valamint erdei termékek feldolgozására és piaci értékesítésére irányuló </a:t>
            </a:r>
            <a:r>
              <a:rPr lang="hu-HU" sz="22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beruházások</a:t>
            </a:r>
          </a:p>
          <a:p>
            <a:pPr marL="0" indent="0" algn="just">
              <a:spcBef>
                <a:spcPts val="1800"/>
              </a:spcBef>
              <a:buNone/>
            </a:pPr>
            <a:r>
              <a:rPr lang="hu-HU" sz="1800" dirty="0">
                <a:solidFill>
                  <a:srgbClr val="3B25C1"/>
                </a:solidFill>
                <a:latin typeface="Trebuchet MS" panose="020B0603020202020204" pitchFamily="34" charset="0"/>
              </a:rPr>
              <a:t>A</a:t>
            </a:r>
            <a:r>
              <a:rPr lang="hu-HU" sz="1800" dirty="0" smtClean="0">
                <a:solidFill>
                  <a:srgbClr val="3B25C1"/>
                </a:solidFill>
                <a:latin typeface="Trebuchet MS" panose="020B0603020202020204" pitchFamily="34" charset="0"/>
              </a:rPr>
              <a:t>z </a:t>
            </a:r>
            <a:r>
              <a:rPr lang="hu-HU" sz="1800" dirty="0">
                <a:solidFill>
                  <a:srgbClr val="3B25C1"/>
                </a:solidFill>
                <a:latin typeface="Trebuchet MS" panose="020B0603020202020204" pitchFamily="34" charset="0"/>
              </a:rPr>
              <a:t>erdőgazdálkodás hatékonyságának javításához és a </a:t>
            </a:r>
            <a:r>
              <a:rPr lang="hu-HU" sz="1800" dirty="0" err="1">
                <a:solidFill>
                  <a:srgbClr val="3B25C1"/>
                </a:solidFill>
                <a:latin typeface="Trebuchet MS" panose="020B0603020202020204" pitchFamily="34" charset="0"/>
              </a:rPr>
              <a:t>természetközeli</a:t>
            </a:r>
            <a:r>
              <a:rPr lang="hu-HU" sz="1800" dirty="0">
                <a:solidFill>
                  <a:srgbClr val="3B25C1"/>
                </a:solidFill>
                <a:latin typeface="Trebuchet MS" panose="020B0603020202020204" pitchFamily="34" charset="0"/>
              </a:rPr>
              <a:t> gazdálkodási módok elterjedéséhez szükséges eszközök és géppark kialakításának ösztönzése, valamint az erdei termékek és melléktermékek gazdasági hasznosításához szükséges elsődleges feldolgozást szolgáló gépek és berendezések beszerzésének </a:t>
            </a:r>
            <a:r>
              <a:rPr lang="hu-HU" sz="1800" dirty="0" smtClean="0">
                <a:solidFill>
                  <a:srgbClr val="3B25C1"/>
                </a:solidFill>
                <a:latin typeface="Trebuchet MS" panose="020B0603020202020204" pitchFamily="34" charset="0"/>
              </a:rPr>
              <a:t>támogatása.</a:t>
            </a:r>
            <a:endParaRPr lang="hu-HU" sz="1800" dirty="0">
              <a:solidFill>
                <a:srgbClr val="3B25C1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endParaRPr lang="hu-HU" sz="1800" u="sng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18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</a:t>
            </a:r>
            <a:r>
              <a:rPr lang="hu-HU" sz="18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támogatás </a:t>
            </a:r>
            <a:r>
              <a:rPr lang="hu-HU" sz="18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igényelhető:</a:t>
            </a:r>
            <a:endParaRPr lang="hu-HU" sz="1800" u="sng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lvl="1" algn="just"/>
            <a:r>
              <a:rPr lang="hu-HU" sz="1800" dirty="0">
                <a:solidFill>
                  <a:srgbClr val="006633"/>
                </a:solidFill>
                <a:latin typeface="Trebuchet MS" panose="020B0603020202020204" pitchFamily="34" charset="0"/>
              </a:rPr>
              <a:t>erdőgazdálkodásban használt gépek, eszközök beszerzéséhez,</a:t>
            </a:r>
          </a:p>
          <a:p>
            <a:pPr lvl="1" algn="just"/>
            <a:r>
              <a:rPr lang="hu-HU" sz="1800" dirty="0">
                <a:solidFill>
                  <a:srgbClr val="006633"/>
                </a:solidFill>
                <a:latin typeface="Trebuchet MS" panose="020B0603020202020204" pitchFamily="34" charset="0"/>
              </a:rPr>
              <a:t>fatermékek felkészítését szolgáló gépek beszerzéséhez,</a:t>
            </a:r>
          </a:p>
          <a:p>
            <a:pPr lvl="1" algn="just"/>
            <a:r>
              <a:rPr lang="hu-HU" sz="1800" dirty="0">
                <a:solidFill>
                  <a:srgbClr val="006633"/>
                </a:solidFill>
                <a:latin typeface="Trebuchet MS" panose="020B0603020202020204" pitchFamily="34" charset="0"/>
              </a:rPr>
              <a:t>erdei gomba, gyógynövény és vadgyümölcs feldolgozását vagy tárolását szolgáló beruházáshoz.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1800" dirty="0">
                <a:solidFill>
                  <a:srgbClr val="006633"/>
                </a:solidFill>
                <a:latin typeface="Trebuchet MS" panose="020B0603020202020204" pitchFamily="34" charset="0"/>
              </a:rPr>
              <a:t>Egy támogatási kérelemre kifizethető támogatás </a:t>
            </a:r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elszámolható költségek 50%-a (Közép-Magyarországi régióban 40%), de maximum </a:t>
            </a:r>
            <a:r>
              <a:rPr lang="hu-HU" sz="1800" dirty="0">
                <a:solidFill>
                  <a:srgbClr val="006633"/>
                </a:solidFill>
                <a:latin typeface="Trebuchet MS" panose="020B0603020202020204" pitchFamily="34" charset="0"/>
              </a:rPr>
              <a:t>100 millió </a:t>
            </a:r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Ft.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1800" dirty="0">
                <a:solidFill>
                  <a:srgbClr val="006633"/>
                </a:solidFill>
                <a:latin typeface="Trebuchet MS" panose="020B0603020202020204" pitchFamily="34" charset="0"/>
              </a:rPr>
              <a:t>A megítélt támogatás 50%-a előlegként igényelhető</a:t>
            </a:r>
            <a:r>
              <a:rPr lang="hu-HU" sz="18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18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A támogatási felhívás jelenleg fel van függesztve!</a:t>
            </a:r>
            <a:endParaRPr lang="hu-HU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hu-HU" sz="16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102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868146"/>
            <a:ext cx="8147248" cy="31437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hu-HU" sz="25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VP4-8.5.2.-17 Az erdei ökoszisztémák térítésmentesen nyújtott közjóléti funkcióinak </a:t>
            </a:r>
            <a:r>
              <a:rPr lang="hu-HU" sz="25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fejlesztése</a:t>
            </a:r>
          </a:p>
          <a:p>
            <a:pPr marL="0" indent="0" algn="just">
              <a:spcBef>
                <a:spcPts val="1800"/>
              </a:spcBef>
              <a:buNone/>
            </a:pPr>
            <a:r>
              <a:rPr lang="hu-HU" sz="1900" dirty="0" smtClean="0">
                <a:solidFill>
                  <a:srgbClr val="3D1BCB"/>
                </a:solidFill>
                <a:latin typeface="Trebuchet MS" panose="020B0603020202020204" pitchFamily="34" charset="0"/>
              </a:rPr>
              <a:t>Az </a:t>
            </a:r>
            <a:r>
              <a:rPr lang="hu-HU" sz="1900" dirty="0">
                <a:solidFill>
                  <a:srgbClr val="3D1BCB"/>
                </a:solidFill>
                <a:latin typeface="Trebuchet MS" panose="020B0603020202020204" pitchFamily="34" charset="0"/>
              </a:rPr>
              <a:t>erdők közjóléti, turisztikai funkcióinak fejlesztése, az erdők minden erdőlátogató számára ingyenesen elérhető közjavainak </a:t>
            </a:r>
            <a:r>
              <a:rPr lang="hu-HU" sz="1900" dirty="0" smtClean="0">
                <a:solidFill>
                  <a:srgbClr val="3D1BCB"/>
                </a:solidFill>
                <a:latin typeface="Trebuchet MS" panose="020B0603020202020204" pitchFamily="34" charset="0"/>
              </a:rPr>
              <a:t>bővítése</a:t>
            </a:r>
          </a:p>
          <a:p>
            <a:pPr marL="0" indent="0" algn="just">
              <a:spcBef>
                <a:spcPts val="1200"/>
              </a:spcBef>
              <a:buNone/>
            </a:pPr>
            <a:endParaRPr lang="hu-HU" sz="1900" u="sng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19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Támogatandó </a:t>
            </a:r>
            <a:r>
              <a:rPr lang="hu-HU" sz="1900" u="sng" dirty="0">
                <a:solidFill>
                  <a:srgbClr val="006633"/>
                </a:solidFill>
                <a:latin typeface="Trebuchet MS" panose="020B0603020202020204" pitchFamily="34" charset="0"/>
              </a:rPr>
              <a:t>tevékenységek:</a:t>
            </a:r>
          </a:p>
          <a:p>
            <a:pPr lvl="1" algn="just"/>
            <a:r>
              <a:rPr lang="hu-HU" sz="1900" dirty="0">
                <a:solidFill>
                  <a:srgbClr val="006633"/>
                </a:solidFill>
                <a:latin typeface="Trebuchet MS" panose="020B0603020202020204" pitchFamily="34" charset="0"/>
              </a:rPr>
              <a:t>erdei pihenőhely kialakítása vagy továbbfejlesztése,</a:t>
            </a:r>
          </a:p>
          <a:p>
            <a:pPr lvl="1" algn="just"/>
            <a:r>
              <a:rPr lang="hu-HU" sz="1900" dirty="0">
                <a:solidFill>
                  <a:srgbClr val="006633"/>
                </a:solidFill>
                <a:latin typeface="Trebuchet MS" panose="020B0603020202020204" pitchFamily="34" charset="0"/>
              </a:rPr>
              <a:t>erdei kirándulóhely és településkörnyéki kirándulóhely kialakítása vagy továbbfejlesztése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Támogatás mértéke: Igazolt elszámolható költségek 80%-a, </a:t>
            </a:r>
            <a:r>
              <a:rPr lang="hu-HU" sz="1900" dirty="0">
                <a:solidFill>
                  <a:srgbClr val="006633"/>
                </a:solidFill>
                <a:latin typeface="Trebuchet MS" panose="020B0603020202020204" pitchFamily="34" charset="0"/>
              </a:rPr>
              <a:t>non-profit szervezetek esetében 90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%-a, támogatási felső összeghatár mellett.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megítélt támogatás 50%-a előlegként igényelhető.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</a:t>
            </a:r>
            <a:r>
              <a:rPr lang="hu-HU" sz="1900" dirty="0">
                <a:solidFill>
                  <a:srgbClr val="006633"/>
                </a:solidFill>
                <a:latin typeface="Trebuchet MS" panose="020B0603020202020204" pitchFamily="34" charset="0"/>
              </a:rPr>
              <a:t>támogatásra az erdőgazdálkodó jogosult, amennyiben rendelkezik jóváhagyott közjóléti engedélyezési tervvel, illetve az építési engedély köteles létesítmények esetében az illetékes építésügyi hatósághoz igazoltan benyújtotta az építési engedély iránti kérelmet.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</a:t>
            </a:r>
            <a:r>
              <a:rPr lang="hu-HU" sz="1900" dirty="0">
                <a:solidFill>
                  <a:srgbClr val="006633"/>
                </a:solidFill>
                <a:latin typeface="Trebuchet MS" panose="020B0603020202020204" pitchFamily="34" charset="0"/>
              </a:rPr>
              <a:t>támogatás kizárólag az </a:t>
            </a:r>
            <a:r>
              <a:rPr lang="hu-HU" sz="1900" dirty="0" err="1">
                <a:solidFill>
                  <a:srgbClr val="006633"/>
                </a:solidFill>
                <a:latin typeface="Trebuchet MS" panose="020B0603020202020204" pitchFamily="34" charset="0"/>
              </a:rPr>
              <a:t>Evt</a:t>
            </a:r>
            <a:r>
              <a:rPr lang="hu-HU" sz="1900" dirty="0">
                <a:solidFill>
                  <a:srgbClr val="006633"/>
                </a:solidFill>
                <a:latin typeface="Trebuchet MS" panose="020B0603020202020204" pitchFamily="34" charset="0"/>
              </a:rPr>
              <a:t>. hatálya alá tartozó területekre igényelhető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19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A támogatási kérelem benyújtására a felhívásban meghatározott határidők lejártak!</a:t>
            </a:r>
            <a:endParaRPr lang="hu-HU" sz="19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hu-HU" sz="16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83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915566"/>
            <a:ext cx="8147248" cy="3240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24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Erdős jogcímek esetében felmerülő specialitások</a:t>
            </a:r>
            <a:endParaRPr lang="hu-HU" sz="2400" b="1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hu-HU" sz="2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Részterületes megvalósítás lehetősége</a:t>
            </a:r>
            <a:endParaRPr lang="hu-HU" sz="21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hu-HU" sz="1100" b="1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Támogatás jellemzően teljes erdőrészletre történik.</a:t>
            </a:r>
          </a:p>
          <a:p>
            <a:pPr marL="0" indent="0" algn="just">
              <a:buNone/>
            </a:pPr>
            <a:endParaRPr lang="hu-HU" sz="1400" u="sng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hu-HU" sz="1400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Kivételek:</a:t>
            </a:r>
          </a:p>
          <a:p>
            <a:pPr algn="just">
              <a:buFontTx/>
              <a:buChar char="-"/>
            </a:pPr>
            <a:r>
              <a:rPr lang="hu-HU" sz="1400" dirty="0" err="1">
                <a:solidFill>
                  <a:srgbClr val="006633"/>
                </a:solidFill>
                <a:latin typeface="Trebuchet MS" panose="020B0603020202020204" pitchFamily="34" charset="0"/>
              </a:rPr>
              <a:t>Eg</a:t>
            </a:r>
            <a:r>
              <a:rPr lang="hu-HU" sz="1400" dirty="0">
                <a:solidFill>
                  <a:srgbClr val="006633"/>
                </a:solidFill>
                <a:latin typeface="Trebuchet MS" panose="020B0603020202020204" pitchFamily="34" charset="0"/>
              </a:rPr>
              <a:t>. potenciálban okozott erdőkárok helyreállításának támogatása</a:t>
            </a:r>
          </a:p>
          <a:p>
            <a:pPr algn="just">
              <a:buFontTx/>
              <a:buChar char="-"/>
            </a:pPr>
            <a:r>
              <a:rPr lang="hu-HU" sz="1400" dirty="0">
                <a:solidFill>
                  <a:srgbClr val="006633"/>
                </a:solidFill>
                <a:latin typeface="Trebuchet MS" panose="020B0603020202020204" pitchFamily="34" charset="0"/>
              </a:rPr>
              <a:t>Erdei ökoszisztémák ellenálló képességének, környezeti értékének növelése</a:t>
            </a:r>
          </a:p>
          <a:p>
            <a:pPr algn="just">
              <a:buFontTx/>
              <a:buChar char="-"/>
            </a:pPr>
            <a:r>
              <a:rPr lang="hu-HU" sz="1400" dirty="0">
                <a:solidFill>
                  <a:srgbClr val="006633"/>
                </a:solidFill>
                <a:latin typeface="Trebuchet MS" panose="020B0603020202020204" pitchFamily="34" charset="0"/>
              </a:rPr>
              <a:t>Erdő környezetvédelmi </a:t>
            </a: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kifizetések (kézimunka igényes ápolás)</a:t>
            </a:r>
          </a:p>
          <a:p>
            <a:pPr algn="just">
              <a:buFontTx/>
              <a:buChar char="-"/>
            </a:pPr>
            <a:r>
              <a:rPr lang="hu-HU" sz="14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Fiatal erdők ápolása</a:t>
            </a:r>
            <a:endParaRPr lang="hu-HU" sz="1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127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915566"/>
            <a:ext cx="8147248" cy="3240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24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Erdős jogcímek esetében felmerülő specialitások</a:t>
            </a:r>
            <a:endParaRPr lang="hu-HU" sz="2400" b="1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hu-HU" sz="2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Kifizetés igénylése a támogatási kérelem jóváhagyása előtt</a:t>
            </a:r>
            <a:endParaRPr lang="hu-HU" sz="21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hu-HU" sz="1100" b="1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Azon támogatások esetében, amikor a kifizetés az egységes kérelem részeként igényelhető, </a:t>
            </a:r>
            <a:r>
              <a:rPr lang="hu-HU" sz="1200" dirty="0">
                <a:solidFill>
                  <a:srgbClr val="006633"/>
                </a:solidFill>
                <a:latin typeface="Trebuchet MS" panose="020B0603020202020204" pitchFamily="34" charset="0"/>
              </a:rPr>
              <a:t>a támogatási felhívások </a:t>
            </a: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úgy módosultak, hogy </a:t>
            </a:r>
            <a:r>
              <a:rPr lang="hu-HU" sz="1200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kifizetés igénylésére a támogatási kérelem benyújtása és a támogatói okirat kiadása közötti időszakban is lehetőség van</a:t>
            </a: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, ha a benyújtott </a:t>
            </a:r>
            <a:r>
              <a:rPr lang="hu-HU" sz="1200" dirty="0">
                <a:solidFill>
                  <a:srgbClr val="006633"/>
                </a:solidFill>
                <a:latin typeface="Trebuchet MS" panose="020B0603020202020204" pitchFamily="34" charset="0"/>
              </a:rPr>
              <a:t>támogatási </a:t>
            </a: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kérelem </a:t>
            </a:r>
            <a:r>
              <a:rPr lang="hu-HU" sz="1200" dirty="0">
                <a:solidFill>
                  <a:srgbClr val="006633"/>
                </a:solidFill>
                <a:latin typeface="Trebuchet MS" panose="020B0603020202020204" pitchFamily="34" charset="0"/>
              </a:rPr>
              <a:t>szerinti </a:t>
            </a: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tevékenység </a:t>
            </a:r>
            <a:r>
              <a:rPr lang="hu-HU" sz="1200" dirty="0">
                <a:solidFill>
                  <a:srgbClr val="006633"/>
                </a:solidFill>
                <a:latin typeface="Trebuchet MS" panose="020B0603020202020204" pitchFamily="34" charset="0"/>
              </a:rPr>
              <a:t>a felhívásban foglalt feltételeknek megfelelően </a:t>
            </a: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végrehajtásra került.</a:t>
            </a:r>
          </a:p>
          <a:p>
            <a:pPr marL="0" indent="0" algn="just">
              <a:buNone/>
            </a:pPr>
            <a:endParaRPr lang="hu-HU" sz="12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hu-HU" sz="12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kifizetési igénylés elbírálására azonban ebben az esetben is csak a támogatási kérelem elbírálását követően kerül sor.</a:t>
            </a:r>
          </a:p>
          <a:p>
            <a:pPr marL="0" indent="0" algn="just">
              <a:buNone/>
            </a:pPr>
            <a:endParaRPr lang="hu-HU" sz="1200" b="1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hu-HU" sz="12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Erdősítések támogatása jogcím esetében ebből bonyodalmak származhatnak! A legszerencsésebb, ha az erdőtelepítés megkezdésére is csak a támogatási okirat kiadását követően kerül sor.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692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915566"/>
            <a:ext cx="8147248" cy="324036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hu-HU" sz="24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Erdős jogcímek esetében felmerülő specialitások</a:t>
            </a:r>
            <a:endParaRPr lang="hu-HU" sz="2400" b="1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hu-HU" sz="21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Csatolandó mellékletek</a:t>
            </a:r>
            <a:endParaRPr lang="hu-HU" sz="21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hu-HU" sz="1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just">
              <a:buFontTx/>
              <a:buChar char="-"/>
            </a:pP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Mérési jegyzőkönyv az erdőrészlet, illetve a támogatásra jogosult területről</a:t>
            </a:r>
          </a:p>
          <a:p>
            <a:pPr algn="just">
              <a:buFontTx/>
              <a:buChar char="-"/>
            </a:pP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Származási igazolás a felhasznált erdészeti szaporítóanyagokról</a:t>
            </a:r>
          </a:p>
          <a:p>
            <a:pPr algn="just">
              <a:buFontTx/>
              <a:buChar char="-"/>
            </a:pP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Munkanapló másolata (pl. EMVA – EKV, VP – EKV)</a:t>
            </a:r>
          </a:p>
          <a:p>
            <a:pPr algn="just">
              <a:buFontTx/>
              <a:buChar char="-"/>
            </a:pP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Hatósági bizonyítvány a károsodásról (pl. VP – </a:t>
            </a:r>
            <a:r>
              <a:rPr lang="hu-HU" sz="1300" dirty="0" err="1" smtClean="0">
                <a:solidFill>
                  <a:srgbClr val="006633"/>
                </a:solidFill>
                <a:latin typeface="Trebuchet MS" panose="020B0603020202020204" pitchFamily="34" charset="0"/>
              </a:rPr>
              <a:t>Erd</a:t>
            </a: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. </a:t>
            </a:r>
            <a:r>
              <a:rPr lang="hu-HU" sz="1300" dirty="0" err="1" smtClean="0">
                <a:solidFill>
                  <a:srgbClr val="006633"/>
                </a:solidFill>
                <a:latin typeface="Trebuchet MS" panose="020B0603020202020204" pitchFamily="34" charset="0"/>
              </a:rPr>
              <a:t>pot</a:t>
            </a: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. helyreállítása, VP – Agrár-erdészeti rendszerek létesítése)</a:t>
            </a:r>
          </a:p>
          <a:p>
            <a:pPr algn="just">
              <a:buFontTx/>
              <a:buChar char="-"/>
            </a:pP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Dokumentáció a kiegészítő intézkedésekről (pl. kerítés, padka, rőzsefonat elhelyezkedése, felépítése)</a:t>
            </a:r>
          </a:p>
          <a:p>
            <a:pPr algn="just">
              <a:buFontTx/>
              <a:buChar char="-"/>
            </a:pPr>
            <a:r>
              <a:rPr lang="hu-HU" sz="13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Foglalkoztatás bővítését igazoló dokumentumok (pl. VP – Erdősítés)</a:t>
            </a:r>
          </a:p>
          <a:p>
            <a:pPr algn="just">
              <a:buFontTx/>
              <a:buChar char="-"/>
            </a:pPr>
            <a:endParaRPr lang="hu-HU" sz="13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hu-HU" sz="13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Egységes kérelem keretében benyújtott kifizetési igénylés esetében a hiányzó melléklet hiánypótlás keretében nem kérhető be, a kérelmet el kell utasítani!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684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prstClr val="white"/>
                </a:solidFill>
              </a:rPr>
              <a:t>v</a:t>
            </a: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372140" y="1923678"/>
            <a:ext cx="8147248" cy="8640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30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Köszönöm a figyelmet!</a:t>
            </a:r>
            <a:endParaRPr lang="hu-HU" sz="30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hu-HU" sz="14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024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v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57200" y="728291"/>
            <a:ext cx="8147248" cy="335562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hu-HU" sz="2000" b="1" u="sng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hu-HU" sz="20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Erdő: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Országos Erdőállomány Adattárban erdőként (erdőrészletként) nyilvántartott területek.</a:t>
            </a:r>
          </a:p>
          <a:p>
            <a:pPr marL="0" indent="0" algn="just">
              <a:buNone/>
            </a:pPr>
            <a:endParaRPr lang="hu-HU" sz="2000" b="1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hu-HU" sz="20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Szabad rendelkezésű erdő: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</a:t>
            </a: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Országos Erdőállomány Adattárban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szabad rendelkezésű erdőként </a:t>
            </a: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(erdőrészletként) nyilvántartott területek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.</a:t>
            </a:r>
          </a:p>
          <a:p>
            <a:pPr marL="0" indent="0" algn="just">
              <a:buNone/>
            </a:pP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hu-HU" sz="1800" i="1" dirty="0" smtClean="0">
                <a:solidFill>
                  <a:srgbClr val="1911AF"/>
                </a:solidFill>
                <a:latin typeface="Trebuchet MS" panose="020B0603020202020204" pitchFamily="34" charset="0"/>
              </a:rPr>
              <a:t>Jellemzően </a:t>
            </a:r>
            <a:r>
              <a:rPr lang="hu-HU" sz="1800" i="1" dirty="0">
                <a:solidFill>
                  <a:srgbClr val="1911AF"/>
                </a:solidFill>
                <a:latin typeface="Trebuchet MS" panose="020B0603020202020204" pitchFamily="34" charset="0"/>
              </a:rPr>
              <a:t>legalább </a:t>
            </a:r>
            <a:r>
              <a:rPr lang="hu-HU" sz="1800" i="1" dirty="0" smtClean="0">
                <a:solidFill>
                  <a:srgbClr val="1911AF"/>
                </a:solidFill>
                <a:latin typeface="Trebuchet MS" panose="020B0603020202020204" pitchFamily="34" charset="0"/>
              </a:rPr>
              <a:t>fél hektár összefüggő területi kiterjedésű, </a:t>
            </a:r>
            <a:r>
              <a:rPr lang="hu-HU" sz="1800" i="1" dirty="0">
                <a:solidFill>
                  <a:srgbClr val="1911AF"/>
                </a:solidFill>
                <a:latin typeface="Trebuchet MS" panose="020B0603020202020204" pitchFamily="34" charset="0"/>
              </a:rPr>
              <a:t>a szélső fák tőben mért távolságát tekintve </a:t>
            </a:r>
            <a:r>
              <a:rPr lang="hu-HU" sz="1800" i="1" dirty="0" smtClean="0">
                <a:solidFill>
                  <a:srgbClr val="1911AF"/>
                </a:solidFill>
                <a:latin typeface="Trebuchet MS" panose="020B0603020202020204" pitchFamily="34" charset="0"/>
              </a:rPr>
              <a:t>átlagosan legalább húsz </a:t>
            </a:r>
            <a:r>
              <a:rPr lang="hu-HU" sz="1800" i="1" dirty="0">
                <a:solidFill>
                  <a:srgbClr val="1911AF"/>
                </a:solidFill>
                <a:latin typeface="Trebuchet MS" panose="020B0603020202020204" pitchFamily="34" charset="0"/>
              </a:rPr>
              <a:t>méter szélességet </a:t>
            </a:r>
            <a:r>
              <a:rPr lang="hu-HU" sz="1800" i="1" dirty="0" smtClean="0">
                <a:solidFill>
                  <a:srgbClr val="1911AF"/>
                </a:solidFill>
                <a:latin typeface="Trebuchet MS" panose="020B0603020202020204" pitchFamily="34" charset="0"/>
              </a:rPr>
              <a:t>elérő, ötven százalékos záródású, erdei fafajokból álló faállománnyal borított területek.</a:t>
            </a:r>
          </a:p>
          <a:p>
            <a:pPr marL="0" indent="0" algn="just">
              <a:buNone/>
            </a:pPr>
            <a:endParaRPr lang="hu-HU" sz="2000" i="1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2717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v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57200" y="728291"/>
            <a:ext cx="8147248" cy="33556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u-HU" sz="2000" b="1" u="sng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hu-HU" sz="19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Fásítás: 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külterületen </a:t>
            </a:r>
            <a:r>
              <a:rPr lang="hu-HU" sz="1900" dirty="0">
                <a:solidFill>
                  <a:srgbClr val="006633"/>
                </a:solidFill>
                <a:latin typeface="Trebuchet MS" panose="020B0603020202020204" pitchFamily="34" charset="0"/>
              </a:rPr>
              <a:t>található, erdőnek, szabad rendelkezésű erdőnek, vagy erdőgazdálkodási tevékenységet közvetlenül szolgáló földterületnek nem 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minősülő (tehát az Országos Erdőállomány Adattárban nem nyilvántartott), de az erdőtörvény </a:t>
            </a:r>
            <a:r>
              <a:rPr lang="hu-HU" sz="1900" dirty="0">
                <a:solidFill>
                  <a:srgbClr val="006633"/>
                </a:solidFill>
                <a:latin typeface="Trebuchet MS" panose="020B0603020202020204" pitchFamily="34" charset="0"/>
              </a:rPr>
              <a:t>hatálya alá tartozó, fával, faállománnyal borított 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terület.</a:t>
            </a:r>
          </a:p>
          <a:p>
            <a:pPr marL="0" indent="0" algn="just">
              <a:buNone/>
            </a:pPr>
            <a:endParaRPr lang="hu-HU" sz="1900" dirty="0" smtClean="0">
              <a:solidFill>
                <a:srgbClr val="1911AF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hu-HU" sz="1900" dirty="0" smtClean="0">
              <a:solidFill>
                <a:srgbClr val="1911AF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hu-HU" sz="1700" i="1" dirty="0" smtClean="0">
                <a:solidFill>
                  <a:srgbClr val="1911AF"/>
                </a:solidFill>
                <a:latin typeface="Trebuchet MS" panose="020B0603020202020204" pitchFamily="34" charset="0"/>
              </a:rPr>
              <a:t>Jellemzően egyes fák, fasorok, facsoportok, fás legelők.</a:t>
            </a:r>
          </a:p>
          <a:p>
            <a:pPr marL="0" indent="0" algn="just">
              <a:buNone/>
            </a:pPr>
            <a:endParaRPr lang="hu-HU" sz="2000" b="1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8623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v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57200" y="728291"/>
            <a:ext cx="8147248" cy="33556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u-HU" sz="2000" b="1" u="sng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hu-HU" sz="1900" b="1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Fás szárú ültetvény</a:t>
            </a:r>
            <a:r>
              <a:rPr lang="hu-HU" sz="1900" b="1" dirty="0">
                <a:solidFill>
                  <a:srgbClr val="006633"/>
                </a:solidFill>
                <a:latin typeface="Trebuchet MS" panose="020B0603020202020204" pitchFamily="34" charset="0"/>
              </a:rPr>
              <a:t>: 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fás </a:t>
            </a:r>
            <a:r>
              <a:rPr lang="hu-HU" sz="1900" dirty="0">
                <a:solidFill>
                  <a:srgbClr val="006633"/>
                </a:solidFill>
                <a:latin typeface="Trebuchet MS" panose="020B0603020202020204" pitchFamily="34" charset="0"/>
              </a:rPr>
              <a:t>szárú ültetvényként </a:t>
            </a:r>
            <a:r>
              <a:rPr lang="hu-HU" sz="19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jogszerűen telepített, és az erdészeti hatóság által így nyilvántartott terület.</a:t>
            </a:r>
          </a:p>
          <a:p>
            <a:pPr marL="0" indent="0" algn="just">
              <a:buNone/>
            </a:pPr>
            <a:endParaRPr lang="hu-HU" sz="1900" dirty="0" smtClean="0">
              <a:solidFill>
                <a:srgbClr val="1911AF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hu-HU" sz="1900" dirty="0" smtClean="0">
              <a:solidFill>
                <a:srgbClr val="1911AF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hu-HU" sz="1900" dirty="0" smtClean="0">
              <a:solidFill>
                <a:srgbClr val="1911AF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hu-HU" sz="1700" i="1" dirty="0" smtClean="0">
                <a:solidFill>
                  <a:srgbClr val="1911AF"/>
                </a:solidFill>
                <a:latin typeface="Trebuchet MS" panose="020B0603020202020204" pitchFamily="34" charset="0"/>
              </a:rPr>
              <a:t>Jellemzően legalább fél hektár összefüggő </a:t>
            </a:r>
            <a:r>
              <a:rPr lang="hu-HU" sz="1700" i="1" dirty="0">
                <a:solidFill>
                  <a:srgbClr val="1911AF"/>
                </a:solidFill>
                <a:latin typeface="Trebuchet MS" panose="020B0603020202020204" pitchFamily="34" charset="0"/>
              </a:rPr>
              <a:t>területi kiterjedésű, </a:t>
            </a:r>
            <a:r>
              <a:rPr lang="hu-HU" sz="1700" i="1" dirty="0" smtClean="0">
                <a:solidFill>
                  <a:srgbClr val="1911AF"/>
                </a:solidFill>
                <a:latin typeface="Trebuchet MS" panose="020B0603020202020204" pitchFamily="34" charset="0"/>
              </a:rPr>
              <a:t>jogszabályban meghatározott fafajokból, illetve </a:t>
            </a:r>
            <a:r>
              <a:rPr lang="hu-HU" sz="1700" i="1" dirty="0">
                <a:solidFill>
                  <a:srgbClr val="1911AF"/>
                </a:solidFill>
                <a:latin typeface="Trebuchet MS" panose="020B0603020202020204" pitchFamily="34" charset="0"/>
              </a:rPr>
              <a:t>azok erdészeti </a:t>
            </a:r>
            <a:r>
              <a:rPr lang="hu-HU" sz="1700" i="1" dirty="0" smtClean="0">
                <a:solidFill>
                  <a:srgbClr val="1911AF"/>
                </a:solidFill>
                <a:latin typeface="Trebuchet MS" panose="020B0603020202020204" pitchFamily="34" charset="0"/>
              </a:rPr>
              <a:t>célra engedélyezett </a:t>
            </a:r>
            <a:r>
              <a:rPr lang="hu-HU" sz="1700" i="1" dirty="0">
                <a:solidFill>
                  <a:srgbClr val="1911AF"/>
                </a:solidFill>
                <a:latin typeface="Trebuchet MS" panose="020B0603020202020204" pitchFamily="34" charset="0"/>
              </a:rPr>
              <a:t>fajtáikból </a:t>
            </a:r>
            <a:r>
              <a:rPr lang="hu-HU" sz="1700" i="1" dirty="0" smtClean="0">
                <a:solidFill>
                  <a:srgbClr val="1911AF"/>
                </a:solidFill>
                <a:latin typeface="Trebuchet MS" panose="020B0603020202020204" pitchFamily="34" charset="0"/>
              </a:rPr>
              <a:t>álló </a:t>
            </a:r>
            <a:r>
              <a:rPr lang="hu-HU" sz="1700" i="1" dirty="0">
                <a:solidFill>
                  <a:srgbClr val="1911AF"/>
                </a:solidFill>
                <a:latin typeface="Trebuchet MS" panose="020B0603020202020204" pitchFamily="34" charset="0"/>
              </a:rPr>
              <a:t>faállománnyal borított terület</a:t>
            </a:r>
            <a:r>
              <a:rPr lang="hu-HU" sz="1700" i="1" dirty="0" smtClean="0">
                <a:solidFill>
                  <a:srgbClr val="1911AF"/>
                </a:solidFill>
                <a:latin typeface="Trebuchet MS" panose="020B0603020202020204" pitchFamily="34" charset="0"/>
              </a:rPr>
              <a:t>, amely faipari </a:t>
            </a:r>
            <a:r>
              <a:rPr lang="hu-HU" sz="1700" i="1" dirty="0">
                <a:solidFill>
                  <a:srgbClr val="1911AF"/>
                </a:solidFill>
                <a:latin typeface="Trebuchet MS" panose="020B0603020202020204" pitchFamily="34" charset="0"/>
              </a:rPr>
              <a:t>alapanyag termelését </a:t>
            </a:r>
            <a:r>
              <a:rPr lang="hu-HU" sz="1700" i="1" dirty="0" smtClean="0">
                <a:solidFill>
                  <a:srgbClr val="1911AF"/>
                </a:solidFill>
                <a:latin typeface="Trebuchet MS" panose="020B0603020202020204" pitchFamily="34" charset="0"/>
              </a:rPr>
              <a:t>szolgálja, és </a:t>
            </a:r>
            <a:r>
              <a:rPr lang="hu-HU" sz="1700" i="1" dirty="0">
                <a:solidFill>
                  <a:srgbClr val="1911AF"/>
                </a:solidFill>
                <a:latin typeface="Trebuchet MS" panose="020B0603020202020204" pitchFamily="34" charset="0"/>
              </a:rPr>
              <a:t>legfeljebb 20 évig </a:t>
            </a:r>
            <a:r>
              <a:rPr lang="hu-HU" sz="1700" i="1" dirty="0" smtClean="0">
                <a:solidFill>
                  <a:srgbClr val="1911AF"/>
                </a:solidFill>
                <a:latin typeface="Trebuchet MS" panose="020B0603020202020204" pitchFamily="34" charset="0"/>
              </a:rPr>
              <a:t>tartják fenn.</a:t>
            </a:r>
          </a:p>
          <a:p>
            <a:pPr marL="0" indent="0" algn="just">
              <a:buNone/>
            </a:pPr>
            <a:endParaRPr lang="hu-HU" sz="2000" b="1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0936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v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951570"/>
            <a:ext cx="8147248" cy="306034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hu-HU" sz="2000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Erdő telepítése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jogszerűen</a:t>
            </a:r>
          </a:p>
          <a:p>
            <a:pPr algn="just">
              <a:spcBef>
                <a:spcPts val="1200"/>
              </a:spcBef>
            </a:pP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a tulajdonos, valamint az ingatlan nyilvántartásba bejegyzett vagyonkezelői, ill. haszonélvezeti jog jogosultjának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hozzájárulásával,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just"/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 </a:t>
            </a: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termőhelynek megfelelő, az erdei fafajok listájában szereplő, őshonos, vagy termesztésbe vonható idegenhonos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fafajjal,</a:t>
            </a:r>
          </a:p>
          <a:p>
            <a:pPr algn="just"/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igazolt </a:t>
            </a: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minőségű és származású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szaporítóanyaggal,</a:t>
            </a:r>
          </a:p>
          <a:p>
            <a:pPr algn="just"/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erdőtörvényben valamint annak végrehajtási rendeleteiben foglalt feltételekkel és módon,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</a:t>
            </a:r>
            <a:r>
              <a:rPr lang="hu-HU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erdészeti hatóság által jóváhagyott erdőtelepítési-kivitelezési terv </a:t>
            </a:r>
            <a:r>
              <a:rPr lang="hu-HU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alapján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végezhető.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3910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v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951570"/>
            <a:ext cx="8147248" cy="306034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hu-HU" sz="2000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Szabad rendelkezésű erdő telepítése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jogszerűen</a:t>
            </a:r>
          </a:p>
          <a:p>
            <a:pPr algn="just">
              <a:spcBef>
                <a:spcPts val="1200"/>
              </a:spcBef>
            </a:pP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a tulajdonos, valamint az ingatlan nyilvántartásba bejegyzett vagyonkezelői, ill. haszonélvezeti jog jogosultjának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hozzájárulásával,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just"/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a termőhelynek megfelelő, az erdei fafajok listájában szereplő, őshonos, vagy termesztésbe vonható idegenhonos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fafajjal,</a:t>
            </a:r>
          </a:p>
          <a:p>
            <a:pPr algn="just"/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igazolt </a:t>
            </a: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minőségű és származású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szaporítóanyaggal,</a:t>
            </a:r>
          </a:p>
          <a:p>
            <a:pPr algn="just"/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erdőtörvényben valamint annak végrehajtási rendeleteiben foglalt feltételekkel és módon,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</a:t>
            </a:r>
            <a:r>
              <a:rPr lang="hu-HU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erdészeti hatóság </a:t>
            </a:r>
            <a:r>
              <a:rPr lang="hu-HU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részére történő előzetes bejelentést követően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végezhető. A bejelentéshez egyszerűsített </a:t>
            </a: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erdőtelepítési-kivitelezési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tervet kell mellékelni.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2011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0" y="4011910"/>
            <a:ext cx="9144000" cy="1131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v</a:t>
            </a: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498376" y="951570"/>
            <a:ext cx="8147248" cy="306034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hu-HU" sz="2000" b="1" u="sng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Fásítás telepítése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 jogszerűen</a:t>
            </a:r>
          </a:p>
          <a:p>
            <a:pPr algn="just">
              <a:spcBef>
                <a:spcPts val="1200"/>
              </a:spcBef>
            </a:pP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a tulajdonos, valamint az ingatlan nyilvántartásba bejegyzett vagyonkezelői, ill. haszonélvezeti jog jogosultjának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hozzájárulásával,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algn="just"/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a termőhelynek megfelelő, az erdei fafajok listájában szereplő, őshonos, vagy termesztésbe vonható idegenhonos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fafajjal,</a:t>
            </a:r>
          </a:p>
          <a:p>
            <a:pPr algn="just"/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igazolt </a:t>
            </a:r>
            <a:r>
              <a:rPr lang="hu-HU" sz="2000" dirty="0">
                <a:solidFill>
                  <a:srgbClr val="006633"/>
                </a:solidFill>
                <a:latin typeface="Trebuchet MS" panose="020B0603020202020204" pitchFamily="34" charset="0"/>
              </a:rPr>
              <a:t>minőségű és származású </a:t>
            </a: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szaporítóanyaggal,</a:t>
            </a:r>
          </a:p>
          <a:p>
            <a:pPr algn="just"/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az erdőtörvényben valamint annak végrehajtási rendeleteiben foglalt módon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hu-HU" sz="2000" dirty="0" smtClean="0">
                <a:solidFill>
                  <a:srgbClr val="006633"/>
                </a:solidFill>
                <a:latin typeface="Trebuchet MS" panose="020B0603020202020204" pitchFamily="34" charset="0"/>
              </a:rPr>
              <a:t>végezhető.</a:t>
            </a: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hu-HU" sz="2000" dirty="0" smtClean="0">
              <a:solidFill>
                <a:srgbClr val="006633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hu-HU" sz="20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323528" y="270354"/>
            <a:ext cx="4462264" cy="4291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u-HU" sz="2400" b="1" cap="all" dirty="0">
                <a:solidFill>
                  <a:srgbClr val="006633"/>
                </a:solidFill>
              </a:rPr>
              <a:t>Tájékoztatási szolgáltatás</a:t>
            </a:r>
            <a:endParaRPr lang="hu-HU" sz="2400" dirty="0">
              <a:solidFill>
                <a:srgbClr val="006633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11910"/>
            <a:ext cx="7267575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8834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5871</TotalTime>
  <Words>2735</Words>
  <Application>Microsoft Office PowerPoint</Application>
  <PresentationFormat>Diavetítés a képernyőre (16:9 oldalarány)</PresentationFormat>
  <Paragraphs>386</Paragraphs>
  <Slides>35</Slides>
  <Notes>18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35</vt:i4>
      </vt:variant>
    </vt:vector>
  </HeadingPairs>
  <TitlesOfParts>
    <vt:vector size="36" baseType="lpstr">
      <vt:lpstr>Office-téma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 jön a megye neve</dc:title>
  <dc:creator>Horváth-Nagy Barbara</dc:creator>
  <cp:lastModifiedBy>Szomi Edina</cp:lastModifiedBy>
  <cp:revision>194</cp:revision>
  <cp:lastPrinted>2017-01-16T10:02:57Z</cp:lastPrinted>
  <dcterms:created xsi:type="dcterms:W3CDTF">2016-11-14T10:52:38Z</dcterms:created>
  <dcterms:modified xsi:type="dcterms:W3CDTF">2018-11-05T14:49:41Z</dcterms:modified>
</cp:coreProperties>
</file>